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64" r:id="rId2"/>
    <p:sldId id="267" r:id="rId3"/>
    <p:sldId id="265" r:id="rId4"/>
    <p:sldId id="275" r:id="rId5"/>
    <p:sldId id="271" r:id="rId6"/>
    <p:sldId id="277" r:id="rId7"/>
    <p:sldId id="278" r:id="rId8"/>
    <p:sldId id="274" r:id="rId9"/>
    <p:sldId id="279" r:id="rId10"/>
  </p:sldIdLst>
  <p:sldSz cx="9144000" cy="6858000" type="screen4x3"/>
  <p:notesSz cx="6794500" cy="9931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3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63" autoAdjust="0"/>
  </p:normalViewPr>
  <p:slideViewPr>
    <p:cSldViewPr>
      <p:cViewPr>
        <p:scale>
          <a:sx n="115" d="100"/>
          <a:sy n="115" d="100"/>
        </p:scale>
        <p:origin x="-3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2D3BD-1E1E-476B-B7D5-5635505066A0}" type="datetimeFigureOut">
              <a:rPr lang="ru-RU" smtClean="0"/>
              <a:t>30.03.2026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A3617-D19C-4CC8-92ED-650A6819CE8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195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A3617-D19C-4CC8-92ED-650A6819CE8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6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9E51F-6873-4802-8CFD-2DCD5EA9F87C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6F1B6-B893-47C0-AFF3-CB8CD95D48FC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222D7-2E32-4EBD-80A9-D1230F858F63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9D7E4-AE9B-44EE-AE94-604AFCBE3568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8E3B-E220-4A4D-B9B7-23397B3E1C21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1F15-D7BE-43BF-87DE-55401D45A010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E9C26-9014-449E-89D3-04077C87641C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CB3CC-8555-4907-B10E-910EB8EB221A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690B1-B21F-451B-84B3-451FFAEDBCCE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90F83-E584-4058-B63A-DF22842E4C98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E001-3DC0-4909-8AF1-6F782B20FE38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91ED8-CA03-4EBB-90AD-0C3A34FE7B8E}" type="datetime1">
              <a:rPr lang="ru-RU" smtClean="0"/>
              <a:t>30.03.2026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pport_eb@roskazna.ru" TargetMode="External"/><Relationship Id="rId5" Type="http://schemas.openxmlformats.org/officeDocument/2006/relationships/hyperlink" Target="https://minfin.ru/ru/perfomance/ebudget/epbs_test/method_pub/" TargetMode="External"/><Relationship Id="rId4" Type="http://schemas.openxmlformats.org/officeDocument/2006/relationships/hyperlink" Target="https://roskazna.gov.ru/upload/iblock/543/rukovodstvo-polzovatelya_prikaz-243n_-fo-subektov-rf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1551" y="91555"/>
            <a:ext cx="1458106" cy="7606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50" y="21169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7" y="1628800"/>
            <a:ext cx="83828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Актуальные вопросы по размещению финансовыми органами Пермского края информации </a:t>
            </a:r>
            <a:r>
              <a:rPr lang="ru-RU" sz="2000" b="1" dirty="0" smtClean="0">
                <a:solidFill>
                  <a:srgbClr val="002060"/>
                </a:solidFill>
              </a:rPr>
              <a:t>на </a:t>
            </a:r>
            <a:r>
              <a:rPr lang="ru-RU" sz="2000" b="1" dirty="0">
                <a:solidFill>
                  <a:srgbClr val="002060"/>
                </a:solidFill>
              </a:rPr>
              <a:t>Едином портале бюджетной системы Российской Федерации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78"/>
          <a:stretch/>
        </p:blipFill>
        <p:spPr bwMode="auto">
          <a:xfrm>
            <a:off x="3658417" y="4005064"/>
            <a:ext cx="1917812" cy="106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5"/>
          <a:srcRect l="31484" t="28470" r="36911" b="58540"/>
          <a:stretch/>
        </p:blipFill>
        <p:spPr>
          <a:xfrm>
            <a:off x="3419872" y="5229200"/>
            <a:ext cx="2489940" cy="504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Picture backgroun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821" y="2865513"/>
            <a:ext cx="3004307" cy="7795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1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1551" y="91556"/>
            <a:ext cx="1458106" cy="51276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50" y="151623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563888" y="91555"/>
            <a:ext cx="5467775" cy="638846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Нормативное регулирование размещения</a:t>
            </a:r>
          </a:p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 информации на ЕПБС</a:t>
            </a:r>
            <a:endParaRPr sz="15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5279037" y="4497050"/>
            <a:ext cx="3774641" cy="307777"/>
          </a:xfrm>
          <a:prstGeom prst="rect">
            <a:avLst/>
          </a:prstGeom>
          <a:solidFill>
            <a:srgbClr val="E3EBF5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Приказ Минфина России от 28.12.2016 N 243н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8067" y="915330"/>
            <a:ext cx="2264745" cy="476008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300" b="1" dirty="0">
                <a:solidFill>
                  <a:schemeClr val="lt1"/>
                </a:solidFill>
              </a:rPr>
              <a:t>Статья 28 Бюджетного кодекса РФ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19872" y="935820"/>
            <a:ext cx="3325296" cy="478903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300" b="1" dirty="0">
                <a:solidFill>
                  <a:schemeClr val="lt1"/>
                </a:solidFill>
              </a:rPr>
              <a:t>открытость и прозрачность бюджетной системы государства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763788" y="1059177"/>
            <a:ext cx="514323" cy="232191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13771" y="1988840"/>
            <a:ext cx="6271081" cy="51077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предоставление </a:t>
            </a:r>
            <a:r>
              <a:rPr lang="ru-RU" sz="1200" b="1" dirty="0">
                <a:solidFill>
                  <a:srgbClr val="002060"/>
                </a:solidFill>
                <a:latin typeface="+mj-lt"/>
              </a:rPr>
              <a:t>оперативной информации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о бюджетном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процессе публично-правовых образований </a:t>
            </a:r>
            <a:endParaRPr lang="ru-RU" sz="1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09459" y="1579889"/>
            <a:ext cx="6279707" cy="30646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+mj-lt"/>
              </a:rPr>
              <a:t>информирование об основных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целях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и ориентирах бюджетной политики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95777" y="3780044"/>
            <a:ext cx="6293389" cy="51077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повышение </a:t>
            </a:r>
            <a:r>
              <a:rPr lang="ru-RU" sz="1200" b="1" dirty="0">
                <a:solidFill>
                  <a:srgbClr val="002060"/>
                </a:solidFill>
                <a:latin typeface="+mj-lt"/>
              </a:rPr>
              <a:t>уровня информирования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и вовлеченности граждан в управление государственными и муниципальными финансами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 bwMode="auto">
          <a:xfrm flipH="1">
            <a:off x="384903" y="775985"/>
            <a:ext cx="8538011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1" y="938305"/>
            <a:ext cx="1307547" cy="486950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</p:pic>
      <p:sp>
        <p:nvSpPr>
          <p:cNvPr id="23" name="TextBox 22"/>
          <p:cNvSpPr txBox="1"/>
          <p:nvPr/>
        </p:nvSpPr>
        <p:spPr bwMode="auto">
          <a:xfrm>
            <a:off x="420587" y="4509813"/>
            <a:ext cx="4116908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  <a:latin typeface="+mj-lt"/>
              </a:rPr>
              <a:t>СОСТАВ, ПОРЯДОК И СРОКИ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РАЗМЕЩЕНИЯ ИНФОРМАЦИИ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398067" y="4883812"/>
            <a:ext cx="4219256" cy="2953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246305" tIns="27378" rIns="246305" bIns="27378" anchor="ctr"/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</a:rPr>
              <a:t>УФК по субъектам</a:t>
            </a:r>
          </a:p>
        </p:txBody>
      </p:sp>
      <p:sp>
        <p:nvSpPr>
          <p:cNvPr id="26" name="TextBox 25"/>
          <p:cNvSpPr txBox="1"/>
          <p:nvPr/>
        </p:nvSpPr>
        <p:spPr bwMode="auto">
          <a:xfrm>
            <a:off x="434652" y="5318875"/>
            <a:ext cx="4219256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ru-RU" b="1" dirty="0" smtClean="0"/>
              <a:t>контроль</a:t>
            </a:r>
            <a:r>
              <a:rPr lang="ru-RU" dirty="0" smtClean="0"/>
              <a:t> </a:t>
            </a:r>
            <a:r>
              <a:rPr lang="ru-RU" dirty="0"/>
              <a:t>полноты, своевременности и актуальности размещения информации на ЕПБС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420587" y="5951001"/>
            <a:ext cx="4219255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ru-RU" b="1" dirty="0"/>
              <a:t>взаимодействие </a:t>
            </a:r>
            <a:r>
              <a:rPr lang="ru-RU" dirty="0"/>
              <a:t>с организациями по вопросам публикации сведений</a:t>
            </a: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5305731" y="4946691"/>
            <a:ext cx="3742168" cy="29973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246305" tIns="27378" rIns="246305" bIns="27378" anchor="ctr"/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</a:rPr>
              <a:t>Финансовые органы</a:t>
            </a:r>
          </a:p>
        </p:txBody>
      </p:sp>
      <p:sp>
        <p:nvSpPr>
          <p:cNvPr id="29" name="TextBox 28"/>
          <p:cNvSpPr txBox="1"/>
          <p:nvPr/>
        </p:nvSpPr>
        <p:spPr bwMode="auto">
          <a:xfrm>
            <a:off x="5332367" y="5725936"/>
            <a:ext cx="3742168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ru-RU" b="1" dirty="0"/>
              <a:t>обеспечение </a:t>
            </a:r>
            <a:r>
              <a:rPr lang="ru-RU" dirty="0"/>
              <a:t>полноты, своевременности и актуальности </a:t>
            </a:r>
            <a:r>
              <a:rPr lang="ru-RU" b="1" dirty="0" smtClean="0"/>
              <a:t>публикации </a:t>
            </a:r>
            <a:r>
              <a:rPr lang="ru-RU" b="1" dirty="0"/>
              <a:t>на ЕПБС </a:t>
            </a:r>
            <a:r>
              <a:rPr lang="ru-RU" dirty="0" smtClean="0"/>
              <a:t>сведений, предусмотренных Приказом </a:t>
            </a:r>
            <a:r>
              <a:rPr lang="ru-RU" dirty="0"/>
              <a:t>№ 243н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 bwMode="auto">
          <a:xfrm>
            <a:off x="4952925" y="4946691"/>
            <a:ext cx="0" cy="1465975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трелка вправо 38"/>
          <p:cNvSpPr/>
          <p:nvPr/>
        </p:nvSpPr>
        <p:spPr bwMode="auto">
          <a:xfrm>
            <a:off x="6882266" y="1046444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0723" y="3021325"/>
            <a:ext cx="6308917" cy="71508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rgbClr val="002060"/>
                </a:solidFill>
                <a:latin typeface="+mj-lt"/>
              </a:rPr>
              <a:t>и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нтеграция </a:t>
            </a:r>
            <a:r>
              <a:rPr lang="ru-RU" sz="1200" b="1" dirty="0">
                <a:solidFill>
                  <a:srgbClr val="002060"/>
                </a:solidFill>
                <a:latin typeface="+mj-lt"/>
              </a:rPr>
              <a:t>процессов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составления и исполнения бюджетов,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контроля за исполнением бюджета, ведения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бухгалтерского учета, подготовки финансовой отчетности и иной аналитической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информации</a:t>
            </a:r>
            <a:endParaRPr lang="ru-RU" sz="1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1219327" y="2636772"/>
            <a:ext cx="6304008" cy="30646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взаимосвязь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бюджетного процесса и закупочных процедур </a:t>
            </a:r>
          </a:p>
        </p:txBody>
      </p:sp>
      <p:sp>
        <p:nvSpPr>
          <p:cNvPr id="32" name="Стрелка вправо 31"/>
          <p:cNvSpPr/>
          <p:nvPr/>
        </p:nvSpPr>
        <p:spPr bwMode="auto">
          <a:xfrm rot="5400000">
            <a:off x="7064331" y="5376249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 bwMode="auto">
          <a:xfrm>
            <a:off x="4695763" y="4534844"/>
            <a:ext cx="514323" cy="232191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6" name="Ромб 45"/>
          <p:cNvSpPr/>
          <p:nvPr/>
        </p:nvSpPr>
        <p:spPr bwMode="auto">
          <a:xfrm>
            <a:off x="8639265" y="5464389"/>
            <a:ext cx="438471" cy="430578"/>
          </a:xfrm>
          <a:prstGeom prst="diamond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449837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47" name="TextBox 46"/>
          <p:cNvSpPr txBox="1"/>
          <p:nvPr/>
        </p:nvSpPr>
        <p:spPr bwMode="auto">
          <a:xfrm>
            <a:off x="351094" y="1733122"/>
            <a:ext cx="676309" cy="2445615"/>
          </a:xfrm>
          <a:prstGeom prst="rect">
            <a:avLst/>
          </a:prstGeom>
          <a:noFill/>
        </p:spPr>
        <p:txBody>
          <a:bodyPr vert="wordArtVert" wrap="square" lIns="144987" tIns="72494" rIns="144987" bIns="72494" rtlCol="0">
            <a:spAutoFit/>
          </a:bodyPr>
          <a:lstStyle/>
          <a:p>
            <a:pPr>
              <a:defRPr/>
            </a:pPr>
            <a:r>
              <a:rPr lang="ru-RU" sz="2100" b="1" dirty="0" smtClean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задачи</a:t>
            </a:r>
            <a:endParaRPr sz="21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8" name="Стрелка вправо 47"/>
          <p:cNvSpPr/>
          <p:nvPr/>
        </p:nvSpPr>
        <p:spPr bwMode="auto">
          <a:xfrm rot="5400000">
            <a:off x="8241915" y="3557796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Стрелка вправо 48"/>
          <p:cNvSpPr/>
          <p:nvPr/>
        </p:nvSpPr>
        <p:spPr bwMode="auto">
          <a:xfrm rot="5400000">
            <a:off x="8213455" y="2629027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Стрелка вправо 49"/>
          <p:cNvSpPr/>
          <p:nvPr/>
        </p:nvSpPr>
        <p:spPr bwMode="auto">
          <a:xfrm rot="5400000">
            <a:off x="8241915" y="1790496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84687" y="6385129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18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r="59246"/>
          <a:stretch/>
        </p:blipFill>
        <p:spPr bwMode="auto">
          <a:xfrm>
            <a:off x="183376" y="167014"/>
            <a:ext cx="540449" cy="54354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50" y="21169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 smtClean="0">
                <a:solidFill>
                  <a:srgbClr val="11437F"/>
                </a:solidFill>
                <a:latin typeface="Century Gothic"/>
              </a:rPr>
              <a:t>УПРАВЛЕНИЕ </a:t>
            </a: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499992" y="242472"/>
            <a:ext cx="4531671" cy="392625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Статистика </a:t>
            </a:r>
            <a:r>
              <a:rPr lang="ru-RU" sz="1600" b="1" dirty="0">
                <a:solidFill>
                  <a:srgbClr val="002060"/>
                </a:solidFill>
              </a:rPr>
              <a:t>размещения информации на ЕПБС </a:t>
            </a:r>
            <a:endParaRPr sz="15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9" t="26046" r="45089" b="39869"/>
          <a:stretch/>
        </p:blipFill>
        <p:spPr bwMode="auto">
          <a:xfrm>
            <a:off x="497402" y="1120293"/>
            <a:ext cx="3000650" cy="2368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 bwMode="auto">
          <a:xfrm>
            <a:off x="3703996" y="1986866"/>
            <a:ext cx="1966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002060"/>
                </a:solidFill>
                <a:latin typeface="Century Gothic"/>
              </a:rPr>
              <a:t>Своевременност</a:t>
            </a:r>
            <a:r>
              <a:rPr lang="ru-RU" sz="1400" dirty="0">
                <a:solidFill>
                  <a:srgbClr val="002060"/>
                </a:solidFill>
                <a:latin typeface="Century Gothic"/>
              </a:rPr>
              <a:t>ь</a:t>
            </a:r>
            <a:r>
              <a:rPr lang="ru-RU" sz="1000" dirty="0">
                <a:solidFill>
                  <a:srgbClr val="002060"/>
                </a:solidFill>
                <a:latin typeface="Century Gothic"/>
              </a:rPr>
              <a:t> </a:t>
            </a:r>
            <a:endParaRPr lang="ru-RU" sz="1000" dirty="0" smtClean="0">
              <a:solidFill>
                <a:srgbClr val="002060"/>
              </a:solidFill>
              <a:latin typeface="Century Gothic"/>
            </a:endParaRPr>
          </a:p>
          <a:p>
            <a:pPr>
              <a:defRPr/>
            </a:pPr>
            <a:r>
              <a:rPr lang="ru-RU" dirty="0" smtClean="0">
                <a:solidFill>
                  <a:srgbClr val="002060"/>
                </a:solidFill>
                <a:latin typeface="Century Gothic"/>
              </a:rPr>
              <a:t>69,64 % </a:t>
            </a:r>
            <a:r>
              <a:rPr lang="ru-RU" sz="1200" dirty="0">
                <a:solidFill>
                  <a:srgbClr val="002060"/>
                </a:solidFill>
                <a:latin typeface="Century Gothic"/>
              </a:rPr>
              <a:t>(</a:t>
            </a:r>
            <a:r>
              <a:rPr lang="ru-RU" sz="1200" dirty="0" smtClean="0">
                <a:solidFill>
                  <a:srgbClr val="002060"/>
                </a:solidFill>
                <a:latin typeface="Century Gothic"/>
              </a:rPr>
              <a:t>общий %)</a:t>
            </a:r>
            <a:endParaRPr lang="ru-RU" sz="1200" dirty="0">
              <a:solidFill>
                <a:srgbClr val="002060"/>
              </a:solidFill>
              <a:latin typeface="Century Gothic"/>
            </a:endParaRPr>
          </a:p>
        </p:txBody>
      </p:sp>
      <p:pic>
        <p:nvPicPr>
          <p:cNvPr id="14" name="Рисунок 13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471" y="1436367"/>
            <a:ext cx="1561132" cy="4914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/>
          <p:cNvSpPr txBox="1"/>
          <p:nvPr/>
        </p:nvSpPr>
        <p:spPr bwMode="auto">
          <a:xfrm>
            <a:off x="5868144" y="1076327"/>
            <a:ext cx="3117495" cy="7386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400" dirty="0"/>
              <a:t>Мониторинг проводится Управлением </a:t>
            </a:r>
            <a:r>
              <a:rPr lang="ru-RU" sz="1400" b="1" dirty="0"/>
              <a:t>ежемесячно</a:t>
            </a:r>
            <a:r>
              <a:rPr lang="ru-RU" sz="1400" dirty="0"/>
              <a:t> по состояние на 1 число </a:t>
            </a:r>
            <a:endParaRPr sz="1400" dirty="0"/>
          </a:p>
        </p:txBody>
      </p:sp>
      <p:sp>
        <p:nvSpPr>
          <p:cNvPr id="19" name="TextBox 18"/>
          <p:cNvSpPr txBox="1"/>
          <p:nvPr/>
        </p:nvSpPr>
        <p:spPr bwMode="auto">
          <a:xfrm>
            <a:off x="5868144" y="2279253"/>
            <a:ext cx="3117496" cy="16004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400" b="1" dirty="0"/>
              <a:t>По результатам Мониторинга </a:t>
            </a:r>
            <a:r>
              <a:rPr lang="ru-RU" sz="1400" b="1" dirty="0" smtClean="0"/>
              <a:t>финансовым органам </a:t>
            </a:r>
            <a:r>
              <a:rPr lang="ru-RU" sz="1400" dirty="0"/>
              <a:t>направляется информация, содержащая процент полноты и своевременности </a:t>
            </a:r>
            <a:r>
              <a:rPr lang="ru-RU" sz="1400" dirty="0" smtClean="0"/>
              <a:t>публикации сведений на ЕПБС (посредством  </a:t>
            </a:r>
            <a:r>
              <a:rPr lang="ru-RU" sz="1400" dirty="0"/>
              <a:t>ППО АСФК)</a:t>
            </a:r>
            <a:endParaRPr sz="1400" dirty="0"/>
          </a:p>
        </p:txBody>
      </p:sp>
      <p:sp>
        <p:nvSpPr>
          <p:cNvPr id="20" name="TextBox 19"/>
          <p:cNvSpPr txBox="1"/>
          <p:nvPr/>
        </p:nvSpPr>
        <p:spPr bwMode="auto">
          <a:xfrm>
            <a:off x="586208" y="4098688"/>
            <a:ext cx="8411677" cy="4924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just"/>
            <a:r>
              <a:rPr lang="ru-RU" sz="1300" b="1" dirty="0" smtClean="0"/>
              <a:t>По итогам каждого квартала результаты Мониторинга направляется </a:t>
            </a:r>
            <a:r>
              <a:rPr lang="ru-RU" sz="1300" dirty="0" smtClean="0"/>
              <a:t>в Центральный аппарат Федерального казначейства </a:t>
            </a:r>
            <a:endParaRPr sz="1300" dirty="0"/>
          </a:p>
        </p:txBody>
      </p:sp>
      <p:pic>
        <p:nvPicPr>
          <p:cNvPr id="21" name="Рисунок 20"/>
          <p:cNvPicPr/>
          <p:nvPr/>
        </p:nvPicPr>
        <p:blipFill rotWithShape="1">
          <a:blip r:embed="rId6"/>
          <a:srcRect l="31484" t="28470" r="36911" b="58540"/>
          <a:stretch/>
        </p:blipFill>
        <p:spPr bwMode="auto">
          <a:xfrm>
            <a:off x="3553724" y="1076327"/>
            <a:ext cx="1934598" cy="360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Стрелка вправо 21"/>
          <p:cNvSpPr/>
          <p:nvPr/>
        </p:nvSpPr>
        <p:spPr bwMode="auto">
          <a:xfrm rot="5400000">
            <a:off x="7199518" y="1985220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 bwMode="auto">
          <a:xfrm rot="5400000">
            <a:off x="7263207" y="3744927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6006" y="5013176"/>
            <a:ext cx="783647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+mj-lt"/>
              </a:rPr>
              <a:t>информация, размещенная на ЕПБС</a:t>
            </a:r>
            <a:r>
              <a:rPr lang="ru-RU" sz="1300" dirty="0">
                <a:solidFill>
                  <a:srgbClr val="002060"/>
                </a:solidFill>
                <a:latin typeface="+mj-lt"/>
              </a:rPr>
              <a:t>, ежедневно анализируется всеми заинтересованными органами государственной власти и </a:t>
            </a:r>
            <a:r>
              <a:rPr lang="ru-RU" sz="1300" b="1" dirty="0">
                <a:solidFill>
                  <a:srgbClr val="002060"/>
                </a:solidFill>
                <a:latin typeface="+mj-lt"/>
              </a:rPr>
              <a:t>является первоисточником данных для принятия соответствующих управленческих решений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6523" y="5842337"/>
            <a:ext cx="773911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+mj-lt"/>
              </a:rPr>
              <a:t>н</a:t>
            </a:r>
            <a:r>
              <a:rPr lang="ru-RU" sz="1300" b="1" dirty="0" smtClean="0">
                <a:solidFill>
                  <a:srgbClr val="002060"/>
                </a:solidFill>
                <a:latin typeface="+mj-lt"/>
              </a:rPr>
              <a:t>арушение </a:t>
            </a:r>
            <a:r>
              <a:rPr lang="ru-RU" sz="1300" b="1" dirty="0">
                <a:solidFill>
                  <a:srgbClr val="002060"/>
                </a:solidFill>
                <a:latin typeface="+mj-lt"/>
              </a:rPr>
              <a:t>установленных законодательством норм по размещению </a:t>
            </a:r>
            <a:r>
              <a:rPr lang="ru-RU" sz="1300" dirty="0">
                <a:solidFill>
                  <a:srgbClr val="002060"/>
                </a:solidFill>
                <a:latin typeface="+mj-lt"/>
              </a:rPr>
              <a:t>в открытом доступе информации о бюджетном процессе муниципальных образований </a:t>
            </a:r>
            <a:r>
              <a:rPr lang="ru-RU" sz="1300" b="1" dirty="0">
                <a:solidFill>
                  <a:srgbClr val="002060"/>
                </a:solidFill>
                <a:latin typeface="+mj-lt"/>
              </a:rPr>
              <a:t>негативно влияет на общий рейтинг Пермского края в системе публичности и открытости </a:t>
            </a:r>
            <a:r>
              <a:rPr lang="ru-RU" sz="1300" dirty="0">
                <a:solidFill>
                  <a:srgbClr val="002060"/>
                </a:solidFill>
                <a:latin typeface="+mj-lt"/>
              </a:rPr>
              <a:t>сведений о бюджете</a:t>
            </a:r>
          </a:p>
        </p:txBody>
      </p:sp>
      <p:sp>
        <p:nvSpPr>
          <p:cNvPr id="24" name="Ромб 23"/>
          <p:cNvSpPr/>
          <p:nvPr/>
        </p:nvSpPr>
        <p:spPr bwMode="auto">
          <a:xfrm>
            <a:off x="542763" y="5996380"/>
            <a:ext cx="438471" cy="430578"/>
          </a:xfrm>
          <a:prstGeom prst="diamond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449837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25" name="Ромб 24"/>
          <p:cNvSpPr/>
          <p:nvPr/>
        </p:nvSpPr>
        <p:spPr bwMode="auto">
          <a:xfrm>
            <a:off x="542764" y="5013176"/>
            <a:ext cx="438471" cy="430578"/>
          </a:xfrm>
          <a:prstGeom prst="diamond">
            <a:avLst/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449837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27" name="Стрелка вправо 26"/>
          <p:cNvSpPr/>
          <p:nvPr/>
        </p:nvSpPr>
        <p:spPr bwMode="auto">
          <a:xfrm rot="5400000">
            <a:off x="4580152" y="4566494"/>
            <a:ext cx="384276" cy="26952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 bwMode="auto">
          <a:xfrm flipH="1">
            <a:off x="354468" y="866788"/>
            <a:ext cx="8538011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sp>
        <p:nvSpPr>
          <p:cNvPr id="26" name="TextBox 25"/>
          <p:cNvSpPr txBox="1"/>
          <p:nvPr/>
        </p:nvSpPr>
        <p:spPr bwMode="auto">
          <a:xfrm>
            <a:off x="3721577" y="2613149"/>
            <a:ext cx="1931200" cy="854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4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ru-RU" sz="1100" dirty="0" smtClean="0">
                <a:latin typeface="Century Gothic"/>
              </a:rPr>
              <a:t>1. ТФОМС     </a:t>
            </a:r>
            <a:r>
              <a:rPr lang="ru-RU" sz="1100" dirty="0">
                <a:latin typeface="Century Gothic"/>
              </a:rPr>
              <a:t>ПК  –  92,31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ru-RU" sz="1100" dirty="0" smtClean="0">
                <a:latin typeface="Century Gothic"/>
              </a:rPr>
              <a:t>2. Минфин    </a:t>
            </a:r>
            <a:r>
              <a:rPr lang="ru-RU" sz="1100" dirty="0">
                <a:latin typeface="Century Gothic"/>
              </a:rPr>
              <a:t>ПК  – 76,19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ru-RU" sz="1100" dirty="0" smtClean="0">
                <a:latin typeface="Century Gothic"/>
              </a:rPr>
              <a:t>3. ФО </a:t>
            </a:r>
            <a:r>
              <a:rPr lang="ru-RU" sz="1100" dirty="0">
                <a:latin typeface="Century Gothic"/>
              </a:rPr>
              <a:t>МО      ПК  – 69,26</a:t>
            </a:r>
          </a:p>
        </p:txBody>
      </p:sp>
    </p:spTree>
    <p:extLst>
      <p:ext uri="{BB962C8B-B14F-4D97-AF65-F5344CB8AC3E}">
        <p14:creationId xmlns:p14="http://schemas.microsoft.com/office/powerpoint/2010/main" val="82878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r="58173"/>
          <a:stretch/>
        </p:blipFill>
        <p:spPr bwMode="auto">
          <a:xfrm>
            <a:off x="221551" y="91555"/>
            <a:ext cx="609882" cy="60114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50" y="21169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03848" y="72371"/>
            <a:ext cx="5796136" cy="792735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/>
            <a:r>
              <a:rPr lang="ru-RU" sz="1400" b="1" dirty="0">
                <a:solidFill>
                  <a:srgbClr val="002060"/>
                </a:solidFill>
              </a:rPr>
              <a:t>Текущие </a:t>
            </a:r>
            <a:r>
              <a:rPr lang="ru-RU" sz="1400" b="1" dirty="0" smtClean="0">
                <a:solidFill>
                  <a:srgbClr val="002060"/>
                </a:solidFill>
              </a:rPr>
              <a:t>вопросы </a:t>
            </a:r>
            <a:r>
              <a:rPr lang="ru-RU" sz="1400" b="1" dirty="0">
                <a:solidFill>
                  <a:srgbClr val="002060"/>
                </a:solidFill>
              </a:rPr>
              <a:t>по исполнению финансовыми органами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r"/>
            <a:r>
              <a:rPr lang="ru-RU" sz="1400" b="1" dirty="0" smtClean="0">
                <a:solidFill>
                  <a:srgbClr val="002060"/>
                </a:solidFill>
              </a:rPr>
              <a:t>Пермского края положений Приказа </a:t>
            </a:r>
            <a:r>
              <a:rPr lang="ru-RU" sz="1400" b="1" dirty="0">
                <a:solidFill>
                  <a:srgbClr val="002060"/>
                </a:solidFill>
              </a:rPr>
              <a:t>Минфина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pPr algn="r"/>
            <a:r>
              <a:rPr lang="ru-RU" sz="1400" b="1" dirty="0" smtClean="0">
                <a:solidFill>
                  <a:srgbClr val="002060"/>
                </a:solidFill>
              </a:rPr>
              <a:t>России </a:t>
            </a:r>
            <a:r>
              <a:rPr lang="ru-RU" sz="1400" b="1" dirty="0">
                <a:solidFill>
                  <a:srgbClr val="002060"/>
                </a:solidFill>
              </a:rPr>
              <a:t>от  28.12.2016 № 243н 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 bwMode="auto">
          <a:xfrm flipH="1">
            <a:off x="270728" y="989482"/>
            <a:ext cx="8695046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 dirty="0"/>
          </a:p>
        </p:txBody>
      </p:sp>
      <p:sp>
        <p:nvSpPr>
          <p:cNvPr id="10" name="Freeform 105"/>
          <p:cNvSpPr>
            <a:spLocks noEditPoints="1"/>
          </p:cNvSpPr>
          <p:nvPr/>
        </p:nvSpPr>
        <p:spPr bwMode="auto">
          <a:xfrm>
            <a:off x="394278" y="5989685"/>
            <a:ext cx="473197" cy="636902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30542" y="5895124"/>
            <a:ext cx="2440556" cy="8278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indent="0" algn="ctr">
              <a:buFont typeface="Wingdings" panose="05000000000000000000" pitchFamily="2" charset="2"/>
              <a:buNone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1100" b="1" dirty="0"/>
              <a:t>ПОЛНОТА </a:t>
            </a:r>
            <a:r>
              <a:rPr lang="ru-RU" sz="1100" dirty="0"/>
              <a:t>размещения</a:t>
            </a:r>
          </a:p>
          <a:p>
            <a:pPr algn="l">
              <a:lnSpc>
                <a:spcPct val="150000"/>
              </a:lnSpc>
            </a:pPr>
            <a:r>
              <a:rPr lang="ru-RU" sz="1100" b="1" dirty="0"/>
              <a:t>СВОЕВРЕМЕННОСТЬ</a:t>
            </a:r>
            <a:r>
              <a:rPr lang="ru-RU" sz="1100" dirty="0"/>
              <a:t> публикации</a:t>
            </a:r>
          </a:p>
          <a:p>
            <a:pPr algn="l">
              <a:lnSpc>
                <a:spcPct val="150000"/>
              </a:lnSpc>
            </a:pPr>
            <a:r>
              <a:rPr lang="ru-RU" sz="1100" b="1" dirty="0"/>
              <a:t>АКТУАЛЬНОСТЬ</a:t>
            </a:r>
            <a:r>
              <a:rPr lang="ru-RU" sz="1100" dirty="0"/>
              <a:t> информации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5192479" y="5349662"/>
            <a:ext cx="3485434" cy="24622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/>
              <a:t> </a:t>
            </a:r>
            <a:r>
              <a:rPr lang="ru-RU" sz="1200" dirty="0" smtClean="0"/>
              <a:t>Перечень, способ и сроки публикации </a:t>
            </a:r>
            <a:endParaRPr lang="ru-R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4" t="33388" r="27384" b="49511"/>
          <a:stretch/>
        </p:blipFill>
        <p:spPr bwMode="auto">
          <a:xfrm>
            <a:off x="4496664" y="6000039"/>
            <a:ext cx="3910295" cy="631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трелка вправо 21"/>
          <p:cNvSpPr/>
          <p:nvPr/>
        </p:nvSpPr>
        <p:spPr bwMode="auto">
          <a:xfrm rot="5400000">
            <a:off x="1477688" y="2750077"/>
            <a:ext cx="286420" cy="21332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3" name="Рисунок 22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414" y="1096604"/>
            <a:ext cx="1247228" cy="4914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564214" y="5963548"/>
            <a:ext cx="1231401" cy="689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7" name="Прямая соединительная линия 26"/>
          <p:cNvCxnSpPr/>
          <p:nvPr/>
        </p:nvCxnSpPr>
        <p:spPr bwMode="auto">
          <a:xfrm flipH="1">
            <a:off x="165637" y="3174939"/>
            <a:ext cx="3658629" cy="1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 bwMode="auto">
          <a:xfrm>
            <a:off x="1873970" y="1939866"/>
            <a:ext cx="1672756" cy="6001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indent="0" algn="ctr">
              <a:buFont typeface="Wingdings" panose="05000000000000000000" pitchFamily="2" charset="2"/>
              <a:buNone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ru-RU" sz="1100" b="1" dirty="0"/>
              <a:t>63</a:t>
            </a:r>
            <a:r>
              <a:rPr lang="ru-RU" sz="1100" dirty="0"/>
              <a:t> формуляра</a:t>
            </a:r>
          </a:p>
          <a:p>
            <a:pPr algn="l"/>
            <a:r>
              <a:rPr lang="ru-RU" sz="1100" b="1" dirty="0"/>
              <a:t>61</a:t>
            </a:r>
            <a:r>
              <a:rPr lang="ru-RU" sz="1100" dirty="0"/>
              <a:t> показатель</a:t>
            </a:r>
          </a:p>
          <a:p>
            <a:pPr algn="l"/>
            <a:r>
              <a:rPr lang="ru-RU" sz="1100" b="1" dirty="0"/>
              <a:t>26</a:t>
            </a:r>
            <a:r>
              <a:rPr lang="ru-RU" sz="1100" dirty="0"/>
              <a:t> единиц информации</a:t>
            </a:r>
          </a:p>
        </p:txBody>
      </p:sp>
      <p:sp>
        <p:nvSpPr>
          <p:cNvPr id="20" name="TextBox 19"/>
          <p:cNvSpPr txBox="1"/>
          <p:nvPr/>
        </p:nvSpPr>
        <p:spPr bwMode="auto">
          <a:xfrm>
            <a:off x="228710" y="1123183"/>
            <a:ext cx="3276071" cy="43832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/>
              <a:t>Количество показателей, </a:t>
            </a:r>
            <a:endParaRPr lang="ru-RU" sz="1200" dirty="0" smtClean="0"/>
          </a:p>
          <a:p>
            <a:r>
              <a:rPr lang="ru-RU" sz="1200" dirty="0" smtClean="0"/>
              <a:t>подлежащих </a:t>
            </a:r>
            <a:r>
              <a:rPr lang="ru-RU" sz="1200" dirty="0"/>
              <a:t>Мониторингу</a:t>
            </a:r>
            <a:endParaRPr sz="1200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7" t="30630" r="50963" b="58028"/>
          <a:stretch/>
        </p:blipFill>
        <p:spPr bwMode="auto">
          <a:xfrm>
            <a:off x="1447265" y="2006447"/>
            <a:ext cx="347269" cy="67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 bwMode="auto">
          <a:xfrm>
            <a:off x="250593" y="4486324"/>
            <a:ext cx="1400021" cy="5847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1100" b="1" dirty="0" smtClean="0"/>
              <a:t>НПА</a:t>
            </a:r>
            <a:r>
              <a:rPr lang="ru-RU" sz="1100" dirty="0" smtClean="0"/>
              <a:t>,</a:t>
            </a:r>
            <a:r>
              <a:rPr lang="ru-RU" dirty="0" smtClean="0"/>
              <a:t> </a:t>
            </a:r>
            <a:r>
              <a:rPr lang="ru-RU" sz="1000" dirty="0" smtClean="0"/>
              <a:t>регламентирующие бюджетных процесс</a:t>
            </a:r>
            <a:endParaRPr sz="1000" dirty="0"/>
          </a:p>
        </p:txBody>
      </p:sp>
      <p:sp>
        <p:nvSpPr>
          <p:cNvPr id="36" name="TextBox 35"/>
          <p:cNvSpPr txBox="1"/>
          <p:nvPr/>
        </p:nvSpPr>
        <p:spPr bwMode="auto">
          <a:xfrm>
            <a:off x="1801790" y="4550031"/>
            <a:ext cx="1702991" cy="523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   </a:t>
            </a:r>
            <a:r>
              <a:rPr lang="ru-RU" dirty="0" smtClean="0"/>
              <a:t> </a:t>
            </a:r>
            <a:r>
              <a:rPr lang="ru-RU" sz="1100" b="1" dirty="0" smtClean="0"/>
              <a:t>ФИНАНСОВЫЕ</a:t>
            </a:r>
            <a:r>
              <a:rPr lang="ru-RU" sz="1100" dirty="0" smtClean="0"/>
              <a:t>  </a:t>
            </a:r>
          </a:p>
          <a:p>
            <a:pPr marL="0" indent="0" algn="ctr">
              <a:buNone/>
            </a:pPr>
            <a:r>
              <a:rPr lang="ru-RU" dirty="0" smtClean="0"/>
              <a:t>   показатели</a:t>
            </a:r>
          </a:p>
          <a:p>
            <a:pPr marL="0" indent="0" algn="ctr">
              <a:buNone/>
            </a:pPr>
            <a:endParaRPr sz="400" dirty="0"/>
          </a:p>
        </p:txBody>
      </p:sp>
      <p:sp>
        <p:nvSpPr>
          <p:cNvPr id="37" name="TextBox 36"/>
          <p:cNvSpPr txBox="1"/>
          <p:nvPr/>
        </p:nvSpPr>
        <p:spPr bwMode="auto">
          <a:xfrm>
            <a:off x="270728" y="3665458"/>
            <a:ext cx="1379886" cy="4001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indent="0" algn="ctr">
              <a:buFont typeface="Wingdings" panose="05000000000000000000" pitchFamily="2" charset="2"/>
              <a:buNone/>
              <a:defRPr sz="1000" b="1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ЛК ЕПБС</a:t>
            </a:r>
            <a:r>
              <a:rPr lang="en-US" dirty="0"/>
              <a:t> </a:t>
            </a:r>
            <a:endParaRPr lang="ru-RU" dirty="0"/>
          </a:p>
          <a:p>
            <a:r>
              <a:rPr lang="ru-RU" b="0" dirty="0"/>
              <a:t>(Оператор ФК)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1767372" y="3643126"/>
            <a:ext cx="1703726" cy="4001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indent="0" algn="ctr">
              <a:buFont typeface="Wingdings" panose="05000000000000000000" pitchFamily="2" charset="2"/>
              <a:buNone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000" b="1" dirty="0"/>
              <a:t>Бюджетное планирование</a:t>
            </a:r>
          </a:p>
          <a:p>
            <a:r>
              <a:rPr lang="ru-RU" sz="1000" dirty="0"/>
              <a:t>   (Оператор Минфин РФ)</a:t>
            </a:r>
            <a:endParaRPr sz="1000" dirty="0"/>
          </a:p>
        </p:txBody>
      </p:sp>
      <p:sp>
        <p:nvSpPr>
          <p:cNvPr id="40" name="Freeform 82"/>
          <p:cNvSpPr>
            <a:spLocks noEditPoints="1"/>
          </p:cNvSpPr>
          <p:nvPr/>
        </p:nvSpPr>
        <p:spPr bwMode="auto">
          <a:xfrm>
            <a:off x="332557" y="4275981"/>
            <a:ext cx="298320" cy="324307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" name="Рисунок 40"/>
          <p:cNvPicPr/>
          <p:nvPr/>
        </p:nvPicPr>
        <p:blipFill rotWithShape="1">
          <a:blip r:embed="rId7"/>
          <a:srcRect l="29713" t="23430" r="64014" b="66847"/>
          <a:stretch/>
        </p:blipFill>
        <p:spPr bwMode="auto">
          <a:xfrm>
            <a:off x="1887274" y="4290779"/>
            <a:ext cx="395546" cy="399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4" name="Прямая соединительная линия 43"/>
          <p:cNvCxnSpPr/>
          <p:nvPr/>
        </p:nvCxnSpPr>
        <p:spPr bwMode="auto">
          <a:xfrm>
            <a:off x="4264269" y="1705708"/>
            <a:ext cx="31926" cy="495486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 bwMode="auto">
          <a:xfrm>
            <a:off x="241984" y="3279410"/>
            <a:ext cx="3276071" cy="29238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/>
              <a:t>Способ предоставления </a:t>
            </a:r>
            <a:endParaRPr sz="1200" dirty="0"/>
          </a:p>
        </p:txBody>
      </p:sp>
      <p:sp>
        <p:nvSpPr>
          <p:cNvPr id="46" name="TextBox 45"/>
          <p:cNvSpPr txBox="1"/>
          <p:nvPr/>
        </p:nvSpPr>
        <p:spPr bwMode="auto">
          <a:xfrm>
            <a:off x="270728" y="5342549"/>
            <a:ext cx="3218585" cy="29238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/>
              <a:t>Анализируемая информация</a:t>
            </a:r>
            <a:endParaRPr sz="1200" dirty="0"/>
          </a:p>
        </p:txBody>
      </p:sp>
      <p:sp>
        <p:nvSpPr>
          <p:cNvPr id="35" name="Стрелка вправо 34"/>
          <p:cNvSpPr/>
          <p:nvPr/>
        </p:nvSpPr>
        <p:spPr bwMode="auto">
          <a:xfrm rot="5400000">
            <a:off x="807692" y="4172148"/>
            <a:ext cx="278591" cy="231108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Стрелка вправо 38"/>
          <p:cNvSpPr/>
          <p:nvPr/>
        </p:nvSpPr>
        <p:spPr bwMode="auto">
          <a:xfrm rot="5400000">
            <a:off x="2513989" y="4153431"/>
            <a:ext cx="278591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>
            <a:off x="4496664" y="5623686"/>
            <a:ext cx="4597902" cy="2462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buFont typeface="Wingdings" panose="05000000000000000000" pitchFamily="2" charset="2"/>
              <a:buNone/>
              <a:defRPr sz="11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ru-RU" sz="1000" dirty="0"/>
              <a:t> </a:t>
            </a:r>
            <a:r>
              <a:rPr lang="ru-RU" sz="1000" dirty="0" smtClean="0"/>
              <a:t>                     </a:t>
            </a:r>
            <a:r>
              <a:rPr lang="ru-RU" sz="1000" b="1" dirty="0" smtClean="0"/>
              <a:t>ПРИЛОЖЕНИЕ</a:t>
            </a:r>
            <a:r>
              <a:rPr lang="ru-RU" sz="1000" dirty="0" smtClean="0"/>
              <a:t> К ПРИКАЗУ МИНФИНА РОССИИ </a:t>
            </a:r>
            <a:r>
              <a:rPr lang="ru-RU" sz="1000" b="1" dirty="0" smtClean="0"/>
              <a:t>№ 243Н</a:t>
            </a:r>
            <a:endParaRPr lang="ru-RU" sz="1000" b="1" dirty="0"/>
          </a:p>
        </p:txBody>
      </p:sp>
      <p:cxnSp>
        <p:nvCxnSpPr>
          <p:cNvPr id="50" name="Прямая соединительная линия 49"/>
          <p:cNvCxnSpPr/>
          <p:nvPr/>
        </p:nvCxnSpPr>
        <p:spPr bwMode="auto">
          <a:xfrm flipH="1">
            <a:off x="165637" y="5227969"/>
            <a:ext cx="3732649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 bwMode="auto">
          <a:xfrm flipH="1">
            <a:off x="4617323" y="3174939"/>
            <a:ext cx="4348451" cy="1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 bwMode="auto">
          <a:xfrm>
            <a:off x="221551" y="1916783"/>
            <a:ext cx="1094671" cy="64633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indent="0" algn="ctr">
              <a:buFont typeface="Wingdings" panose="05000000000000000000" pitchFamily="2" charset="2"/>
              <a:buNone/>
              <a:defRPr sz="12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l"/>
            <a:r>
              <a:rPr lang="ru-RU" b="1" dirty="0"/>
              <a:t>МИНФИН</a:t>
            </a:r>
            <a:r>
              <a:rPr lang="ru-RU" dirty="0"/>
              <a:t> ПК</a:t>
            </a:r>
          </a:p>
          <a:p>
            <a:pPr algn="l"/>
            <a:r>
              <a:rPr lang="ru-RU" b="1" dirty="0" smtClean="0"/>
              <a:t>ФО</a:t>
            </a:r>
            <a:r>
              <a:rPr lang="ru-RU" dirty="0" smtClean="0"/>
              <a:t> </a:t>
            </a:r>
            <a:r>
              <a:rPr lang="ru-RU" b="1" dirty="0"/>
              <a:t>МО</a:t>
            </a:r>
            <a:r>
              <a:rPr lang="ru-RU" dirty="0"/>
              <a:t> </a:t>
            </a:r>
            <a:r>
              <a:rPr lang="ru-RU" dirty="0" smtClean="0"/>
              <a:t>ПК</a:t>
            </a:r>
          </a:p>
          <a:p>
            <a:pPr algn="l"/>
            <a:r>
              <a:rPr lang="ru-RU" b="1" dirty="0"/>
              <a:t>ТФОМС</a:t>
            </a:r>
            <a:r>
              <a:rPr lang="ru-RU" dirty="0"/>
              <a:t> </a:t>
            </a:r>
            <a:r>
              <a:rPr lang="ru-RU" dirty="0" smtClean="0"/>
              <a:t>ПК</a:t>
            </a:r>
            <a:endParaRPr lang="ru-RU" dirty="0"/>
          </a:p>
        </p:txBody>
      </p:sp>
      <p:sp>
        <p:nvSpPr>
          <p:cNvPr id="62" name="Стрелка вправо 61"/>
          <p:cNvSpPr/>
          <p:nvPr/>
        </p:nvSpPr>
        <p:spPr bwMode="auto">
          <a:xfrm rot="5400000">
            <a:off x="4647105" y="5517022"/>
            <a:ext cx="286420" cy="21332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3" name="Стрелка вправо 62"/>
          <p:cNvSpPr/>
          <p:nvPr/>
        </p:nvSpPr>
        <p:spPr bwMode="auto">
          <a:xfrm rot="5400000">
            <a:off x="1814730" y="5739810"/>
            <a:ext cx="286420" cy="21332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5166330" y="1095847"/>
            <a:ext cx="3485434" cy="42311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2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dirty="0"/>
              <a:t>Общий процент своевременности публикации </a:t>
            </a:r>
          </a:p>
          <a:p>
            <a:r>
              <a:rPr lang="ru-RU" dirty="0"/>
              <a:t>информации на ЕПБС  </a:t>
            </a:r>
            <a:r>
              <a:rPr lang="ru-RU" dirty="0" smtClean="0"/>
              <a:t>ФО МО  - 69,26 </a:t>
            </a:r>
            <a:r>
              <a:rPr lang="ru-RU" dirty="0"/>
              <a:t>%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5272925" y="1607265"/>
            <a:ext cx="1893113" cy="14773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  <a:defRPr sz="1400">
                <a:solidFill>
                  <a:srgbClr val="002060"/>
                </a:solidFill>
                <a:latin typeface="+mj-lt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b="1" u="sng" dirty="0" smtClean="0">
                <a:latin typeface="Century Gothic"/>
              </a:rPr>
              <a:t>Уинский МО</a:t>
            </a: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dirty="0" smtClean="0">
                <a:latin typeface="Century Gothic"/>
              </a:rPr>
              <a:t>Сивинский МО</a:t>
            </a: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dirty="0" smtClean="0">
                <a:latin typeface="Century Gothic"/>
              </a:rPr>
              <a:t>Карагайский МО</a:t>
            </a: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dirty="0" smtClean="0">
                <a:latin typeface="Century Gothic"/>
              </a:rPr>
              <a:t>Лысьвенский МО</a:t>
            </a: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dirty="0" smtClean="0">
                <a:latin typeface="Century Gothic"/>
              </a:rPr>
              <a:t>Александровский МО</a:t>
            </a:r>
          </a:p>
          <a:p>
            <a:pPr marL="228600" indent="-228600">
              <a:lnSpc>
                <a:spcPct val="150000"/>
              </a:lnSpc>
              <a:buAutoNum type="arabicPeriod"/>
              <a:defRPr/>
            </a:pPr>
            <a:r>
              <a:rPr lang="ru-RU" sz="1000" dirty="0" smtClean="0">
                <a:latin typeface="Century Gothic"/>
              </a:rPr>
              <a:t>Октябрьский МО</a:t>
            </a:r>
            <a:endParaRPr lang="ru-RU" sz="1000" dirty="0">
              <a:latin typeface="Century Gothic"/>
            </a:endParaRP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07" t="67480" r="12737" b="10191"/>
          <a:stretch/>
        </p:blipFill>
        <p:spPr bwMode="auto">
          <a:xfrm>
            <a:off x="7293841" y="1667078"/>
            <a:ext cx="1051730" cy="13577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5" name="Прямая со стрелкой 54"/>
          <p:cNvCxnSpPr/>
          <p:nvPr/>
        </p:nvCxnSpPr>
        <p:spPr bwMode="auto">
          <a:xfrm flipV="1">
            <a:off x="7117893" y="1661386"/>
            <a:ext cx="0" cy="1249461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 bwMode="auto">
          <a:xfrm flipH="1">
            <a:off x="4496664" y="5227969"/>
            <a:ext cx="4469112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 bwMode="auto">
          <a:xfrm>
            <a:off x="5177009" y="3279411"/>
            <a:ext cx="3499448" cy="386048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/>
              <a:t>Основные причины отсутствия </a:t>
            </a:r>
          </a:p>
          <a:p>
            <a:r>
              <a:rPr lang="ru-RU" sz="1200" dirty="0"/>
              <a:t>100% результата</a:t>
            </a: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5184744" y="3746504"/>
            <a:ext cx="3483978" cy="30646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+mj-lt"/>
              </a:rPr>
              <a:t>Недостаточная исполнительская дисциплина</a:t>
            </a: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5169274" y="4122747"/>
            <a:ext cx="3499448" cy="30646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+mj-lt"/>
              </a:rPr>
              <a:t>Внутреннее взаимодействие в организации</a:t>
            </a: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5183687" y="4538831"/>
            <a:ext cx="3483980" cy="51077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+mj-lt"/>
              </a:rPr>
              <a:t>Некорректный ввод информации в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системе /  технические проблемы</a:t>
            </a:r>
            <a:endParaRPr lang="ru-RU" sz="12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45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r="61227"/>
          <a:stretch/>
        </p:blipFill>
        <p:spPr bwMode="auto">
          <a:xfrm>
            <a:off x="107504" y="58455"/>
            <a:ext cx="504056" cy="41821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11560" y="58454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662913"/>
              </p:ext>
            </p:extLst>
          </p:nvPr>
        </p:nvGraphicFramePr>
        <p:xfrm>
          <a:off x="251520" y="548680"/>
          <a:ext cx="8712970" cy="6208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9219"/>
                <a:gridCol w="1831943"/>
                <a:gridCol w="1708780"/>
                <a:gridCol w="2319431"/>
                <a:gridCol w="1343597"/>
              </a:tblGrid>
              <a:tr h="6554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Ежедневно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течение 1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рабочего дня со дня формирования (изменения)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течение 2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рабочих дней со дня формирования (изменения)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течение 3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рабочих дней со дня формирования (изменения)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течение 5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рабочих </a:t>
                      </a:r>
                      <a:r>
                        <a:rPr lang="ru-RU" sz="1100" dirty="0">
                          <a:effectLst/>
                        </a:rPr>
                        <a:t>дней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360621">
                <a:tc row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7.24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- Информация о государственных (муниципальных) программах, включая показатели результативности реализации основных мероприятий, подпрограмм государственных (муниципальных) программ и результаты их выполнения -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части кассового исполнения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 smtClean="0">
                        <a:effectLst/>
                      </a:endParaRPr>
                    </a:p>
                  </a:txBody>
                  <a:tcPr marL="6181" marR="6181" marT="6181" marB="0"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5.37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Сводная б</a:t>
                      </a: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юджетная роспись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Лимиты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бюджетных обязательств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5.3</a:t>
                      </a:r>
                      <a:r>
                        <a:rPr lang="ru-RU" sz="1000" dirty="0">
                          <a:effectLst/>
                        </a:rPr>
                        <a:t> –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прогноз социально-экономического развития РФ, субъекта РФ и муниципального образования и иные сведения, необходимые для составления проекта бюджета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1.2. </a:t>
                      </a:r>
                      <a:r>
                        <a:rPr lang="ru-RU" sz="1000" dirty="0">
                          <a:effectLst/>
                        </a:rPr>
                        <a:t>–перечень бюджетов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2.3., 2.4., </a:t>
                      </a:r>
                      <a:r>
                        <a:rPr lang="ru-RU" sz="1000" b="1" dirty="0" smtClean="0">
                          <a:effectLst/>
                        </a:rPr>
                        <a:t>2.5., 2.7</a:t>
                      </a:r>
                      <a:r>
                        <a:rPr lang="ru-RU" sz="1000" b="1" dirty="0">
                          <a:effectLst/>
                        </a:rPr>
                        <a:t>., 3.23., 4.4., 5.1., 5.2.,5.4., 5.5., 5.6., 5.7., 5.8., 5.12., 5.13., 5.14., </a:t>
                      </a:r>
                      <a:r>
                        <a:rPr lang="ru-RU" sz="1000" b="1" dirty="0" smtClean="0">
                          <a:effectLst/>
                        </a:rPr>
                        <a:t>5.15.,</a:t>
                      </a:r>
                      <a:r>
                        <a:rPr lang="ru-RU" sz="1000" b="1" baseline="0" dirty="0" smtClean="0">
                          <a:effectLst/>
                        </a:rPr>
                        <a:t> </a:t>
                      </a:r>
                      <a:r>
                        <a:rPr lang="ru-RU" sz="1000" b="1" dirty="0" smtClean="0">
                          <a:effectLst/>
                        </a:rPr>
                        <a:t>5.16</a:t>
                      </a:r>
                      <a:r>
                        <a:rPr lang="ru-RU" sz="1000" b="1" dirty="0">
                          <a:effectLst/>
                        </a:rPr>
                        <a:t>., 5.21., 5.22., 5.23., 5.25., 5.28., 5.29., 5.30., 6.6., 6.7., 6.12., 6.14., 7.5., </a:t>
                      </a:r>
                      <a:r>
                        <a:rPr lang="ru-RU" sz="1000" b="1" dirty="0" smtClean="0">
                          <a:effectLst/>
                        </a:rPr>
                        <a:t>7.12</a:t>
                      </a:r>
                      <a:r>
                        <a:rPr lang="ru-RU" sz="1000" b="1" dirty="0">
                          <a:effectLst/>
                        </a:rPr>
                        <a:t>., 7.15., 7.20., 7.22., 8.2., 8.9., 9.5., 9.6</a:t>
                      </a:r>
                      <a:r>
                        <a:rPr lang="ru-RU" sz="1000" b="1" dirty="0" smtClean="0">
                          <a:effectLst/>
                        </a:rPr>
                        <a:t>., 10.3., 10.6.  </a:t>
                      </a:r>
                      <a:r>
                        <a:rPr lang="ru-RU" sz="1000" dirty="0" smtClean="0">
                          <a:effectLst/>
                        </a:rPr>
                        <a:t>- нормативные </a:t>
                      </a:r>
                      <a:r>
                        <a:rPr lang="ru-RU" sz="1000" dirty="0">
                          <a:effectLst/>
                        </a:rPr>
                        <a:t>правовые акты, порядки, </a:t>
                      </a:r>
                      <a:r>
                        <a:rPr lang="ru-RU" sz="1000" dirty="0" smtClean="0">
                          <a:effectLst/>
                        </a:rPr>
                        <a:t>прогнозы, планы- графики и иные документы, </a:t>
                      </a:r>
                      <a:r>
                        <a:rPr lang="ru-RU" sz="1000" dirty="0">
                          <a:effectLst/>
                        </a:rPr>
                        <a:t>регулирующие </a:t>
                      </a:r>
                      <a:r>
                        <a:rPr lang="ru-RU" sz="1000" dirty="0" smtClean="0">
                          <a:effectLst/>
                        </a:rPr>
                        <a:t>бюджетный </a:t>
                      </a:r>
                      <a:r>
                        <a:rPr lang="ru-RU" sz="1000" dirty="0">
                          <a:effectLst/>
                        </a:rPr>
                        <a:t>процесс </a:t>
                      </a:r>
                      <a:r>
                        <a:rPr lang="ru-RU" sz="1000" dirty="0" smtClean="0">
                          <a:effectLst/>
                        </a:rPr>
                        <a:t>соответствующего</a:t>
                      </a:r>
                      <a:r>
                        <a:rPr lang="ru-RU" sz="1000" baseline="0" dirty="0" smtClean="0">
                          <a:effectLst/>
                        </a:rPr>
                        <a:t> публично-правового образования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797462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 smtClean="0">
                        <a:effectLst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3.3. </a:t>
                      </a:r>
                      <a:r>
                        <a:rPr lang="ru-RU" sz="1000" dirty="0">
                          <a:effectLst/>
                        </a:rPr>
                        <a:t>– классификация расходов, доходов и источников финансирования дефицита бюджета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18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rowSpan="8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7.13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- объем расходов на осуществление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бюджетных инвестиций и предоставление субсидий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осуществление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капитальных вложений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объекты государственной и муниципальной собственности, бюджетных инвестиций юридическим лицам, не являющимся государственными или муниципальными учреждениями и государственными или муниципальными унитарными предприятиями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r>
                        <a:rPr lang="ru-RU" sz="1000" b="1" dirty="0" smtClean="0">
                          <a:effectLst/>
                        </a:rPr>
                        <a:t>5.24</a:t>
                      </a:r>
                      <a:r>
                        <a:rPr lang="ru-RU" sz="1000" dirty="0" smtClean="0">
                          <a:effectLst/>
                        </a:rPr>
                        <a:t> – сведения о руководителях финансовых органов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  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3.5., 3.6</a:t>
                      </a:r>
                      <a:r>
                        <a:rPr lang="ru-RU" sz="1000" dirty="0" smtClean="0">
                          <a:effectLst/>
                        </a:rPr>
                        <a:t>. </a:t>
                      </a:r>
                      <a:r>
                        <a:rPr lang="ru-RU" sz="1000" dirty="0">
                          <a:effectLst/>
                        </a:rPr>
                        <a:t>– перечень и коды главных </a:t>
                      </a:r>
                      <a:r>
                        <a:rPr lang="ru-RU" sz="1000" dirty="0" smtClean="0">
                          <a:effectLst/>
                        </a:rPr>
                        <a:t>АД</a:t>
                      </a: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20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3.8., 3.9</a:t>
                      </a:r>
                      <a:r>
                        <a:rPr lang="ru-RU" sz="1000" dirty="0">
                          <a:effectLst/>
                        </a:rPr>
                        <a:t>. – перечень кодов по видам </a:t>
                      </a:r>
                      <a:r>
                        <a:rPr lang="ru-RU" sz="1000" dirty="0" smtClean="0">
                          <a:effectLst/>
                        </a:rPr>
                        <a:t>доходов, главными администраторами которых являются ОГВ (ОМСУ, КУ)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94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3.11., 3.12</a:t>
                      </a:r>
                      <a:r>
                        <a:rPr lang="ru-RU" sz="1000" dirty="0">
                          <a:effectLst/>
                        </a:rPr>
                        <a:t>. – перечень и коды </a:t>
                      </a:r>
                      <a:r>
                        <a:rPr lang="ru-RU" sz="1000" dirty="0" smtClean="0">
                          <a:effectLst/>
                        </a:rPr>
                        <a:t>Главных распорядителей</a:t>
                      </a:r>
                      <a:r>
                        <a:rPr lang="ru-RU" sz="1000" baseline="0" dirty="0" smtClean="0">
                          <a:effectLst/>
                        </a:rPr>
                        <a:t> бюджетных средств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2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3.15., 3.16.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перечень и коды главных администраторов источников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финансирования дефицита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</a:t>
                      </a: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092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 </a:t>
                      </a:r>
                      <a:r>
                        <a:rPr lang="ru-RU" sz="1000" b="1" dirty="0" smtClean="0">
                          <a:effectLst/>
                        </a:rPr>
                        <a:t>7.34 </a:t>
                      </a:r>
                      <a:r>
                        <a:rPr lang="ru-RU" sz="1000" dirty="0" smtClean="0">
                          <a:effectLst/>
                        </a:rPr>
                        <a:t>– принятые на учет </a:t>
                      </a:r>
                      <a:r>
                        <a:rPr lang="ru-RU" sz="1000" b="1" dirty="0" smtClean="0">
                          <a:effectLst/>
                        </a:rPr>
                        <a:t>Бюджетные обязательства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328103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3.19., 3.20. </a:t>
                      </a:r>
                      <a:r>
                        <a:rPr lang="ru-RU" sz="1000" dirty="0">
                          <a:effectLst/>
                        </a:rPr>
                        <a:t>– перечень кодов целевых статей </a:t>
                      </a:r>
                      <a:r>
                        <a:rPr lang="ru-RU" sz="1000" dirty="0" smtClean="0">
                          <a:effectLst/>
                        </a:rPr>
                        <a:t>расходов бюджета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333218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5.27. </a:t>
                      </a:r>
                      <a:r>
                        <a:rPr lang="ru-RU" sz="1000" dirty="0">
                          <a:effectLst/>
                        </a:rPr>
                        <a:t>-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езультаты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мониторинга оценки качества финансового менеджмента</a:t>
                      </a: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541917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effectLst/>
                        </a:rPr>
                        <a:t>7</a:t>
                      </a: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.16.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перечень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объем предоставляемых межбюджетных трансфертов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бюджетам</a:t>
                      </a:r>
                    </a:p>
                  </a:txBody>
                  <a:tcPr marL="6181" marR="6181" marT="6181" marB="0" anchor="ctr"/>
                </a:tc>
                <a:tc>
                  <a:txBody>
                    <a:bodyPr/>
                    <a:lstStyle/>
                    <a:p>
                      <a:pPr indent="44958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/>
                </a:tc>
              </a:tr>
              <a:tr h="54293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ежемесячно, не позднее 10 рабочего дня </a:t>
                      </a:r>
                    </a:p>
                  </a:txBody>
                  <a:tcPr marL="6181" marR="6181" marT="6181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5.35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- Информация об исполнении судебных актов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5.36.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 Информация об исполнении решений налоговых органов</a:t>
                      </a:r>
                    </a:p>
                  </a:txBody>
                  <a:tcPr marL="6181" marR="6181" marT="618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baseline="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81" marR="6181" marT="6181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течение 3 часов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момента события</a:t>
                      </a:r>
                    </a:p>
                  </a:txBody>
                  <a:tcPr marL="6181" marR="6181" marT="6181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12.1. </a:t>
                      </a:r>
                      <a:r>
                        <a:rPr lang="ru-RU" sz="1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– </a:t>
                      </a:r>
                      <a:r>
                        <a:rPr lang="ru-RU" sz="1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Информация о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текущих событиях</a:t>
                      </a:r>
                    </a:p>
                  </a:txBody>
                  <a:tcPr marL="6181" marR="6181" marT="618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3419872" y="78920"/>
            <a:ext cx="5583099" cy="392625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Основные сроки предоставления информации на ЕПБС</a:t>
            </a:r>
            <a:endParaRPr sz="15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5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 dirty="0"/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1052" t="29585" r="2477" b="10972"/>
          <a:stretch/>
        </p:blipFill>
        <p:spPr bwMode="auto">
          <a:xfrm>
            <a:off x="323528" y="1484784"/>
            <a:ext cx="3561080" cy="15570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28406" t="29446" r="6270" b="10284"/>
          <a:stretch/>
        </p:blipFill>
        <p:spPr bwMode="auto">
          <a:xfrm>
            <a:off x="3898636" y="1479704"/>
            <a:ext cx="2789555" cy="1562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4471299" y="78920"/>
            <a:ext cx="4531671" cy="638846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Взаимосвязь показателей ЕПБС с иными информационными системами</a:t>
            </a:r>
            <a:endParaRPr sz="15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23527" y="950840"/>
            <a:ext cx="3561081" cy="256563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 smtClean="0"/>
              <a:t>Единый портал бюджетной системы</a:t>
            </a:r>
            <a:endParaRPr sz="1200" dirty="0"/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4360749" y="983676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076056" y="979559"/>
            <a:ext cx="3742766" cy="227844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>
            <a:defPPr>
              <a:defRPr lang="ru-RU"/>
            </a:defPPr>
            <a:lvl1pPr algn="ctr">
              <a:defRPr kumimoji="1" sz="13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r>
              <a:rPr lang="ru-RU" sz="1200" dirty="0" smtClean="0"/>
              <a:t>ПИАО ГИИС «Электронный бюджет»</a:t>
            </a:r>
            <a:endParaRPr sz="1200" dirty="0"/>
          </a:p>
        </p:txBody>
      </p:sp>
      <p:cxnSp>
        <p:nvCxnSpPr>
          <p:cNvPr id="9" name="Прямая соединительная линия 8"/>
          <p:cNvCxnSpPr/>
          <p:nvPr/>
        </p:nvCxnSpPr>
        <p:spPr bwMode="auto">
          <a:xfrm flipH="1">
            <a:off x="123776" y="836712"/>
            <a:ext cx="8695046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r="60925"/>
          <a:stretch/>
        </p:blipFill>
        <p:spPr bwMode="auto">
          <a:xfrm>
            <a:off x="221551" y="91555"/>
            <a:ext cx="569757" cy="6011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791308" y="195812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15890" y="1494173"/>
            <a:ext cx="2005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/>
              </a:rPr>
              <a:t>Исполнение бюджетов субъектов и местных бюджетов по расходам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64125" y="2445408"/>
            <a:ext cx="1222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Century Gothic"/>
              </a:rPr>
              <a:t>с ЕПБС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  Роспись, 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Лимиты, 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БО</a:t>
            </a:r>
            <a:endParaRPr lang="ru-RU" sz="1200" i="1" dirty="0">
              <a:solidFill>
                <a:srgbClr val="002060"/>
              </a:solidFill>
              <a:latin typeface="Century Gothic"/>
            </a:endParaRPr>
          </a:p>
        </p:txBody>
      </p:sp>
      <p:sp>
        <p:nvSpPr>
          <p:cNvPr id="15" name="Стрелка вправо 14"/>
          <p:cNvSpPr/>
          <p:nvPr/>
        </p:nvSpPr>
        <p:spPr bwMode="auto">
          <a:xfrm rot="10800000">
            <a:off x="6915330" y="2445408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 bwMode="auto">
          <a:xfrm flipH="1">
            <a:off x="7217925" y="2325170"/>
            <a:ext cx="1534686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221551" y="3429000"/>
            <a:ext cx="8538011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t="27979" r="32447" b="11387"/>
          <a:stretch/>
        </p:blipFill>
        <p:spPr bwMode="auto">
          <a:xfrm>
            <a:off x="323081" y="3573016"/>
            <a:ext cx="6365109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049164" y="3645024"/>
            <a:ext cx="1872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/>
              </a:rPr>
              <a:t>Паспорт региона</a:t>
            </a:r>
            <a:endParaRPr lang="ru-RU" sz="1200" b="1" dirty="0">
              <a:solidFill>
                <a:srgbClr val="002060"/>
              </a:solidFill>
              <a:latin typeface="Century Gothic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 bwMode="auto">
          <a:xfrm flipH="1">
            <a:off x="7217925" y="4077072"/>
            <a:ext cx="1534686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989681" y="4213076"/>
            <a:ext cx="20449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Century Gothic"/>
              </a:rPr>
              <a:t>с ЕПБС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  Сводная бюджетная роспись, 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Принятые на </a:t>
            </a:r>
            <a:r>
              <a:rPr lang="ru-RU" sz="1200" i="1" dirty="0">
                <a:solidFill>
                  <a:srgbClr val="002060"/>
                </a:solidFill>
                <a:latin typeface="Century Gothic"/>
              </a:rPr>
              <a:t>у</a:t>
            </a:r>
            <a:r>
              <a:rPr lang="ru-RU" sz="1200" i="1" dirty="0" smtClean="0">
                <a:solidFill>
                  <a:srgbClr val="002060"/>
                </a:solidFill>
                <a:latin typeface="Century Gothic"/>
              </a:rPr>
              <a:t>чет БО</a:t>
            </a:r>
            <a:endParaRPr lang="ru-RU" sz="1200" i="1" dirty="0">
              <a:solidFill>
                <a:srgbClr val="002060"/>
              </a:solidFill>
              <a:latin typeface="Century Gothic"/>
            </a:endParaRPr>
          </a:p>
        </p:txBody>
      </p:sp>
      <p:sp>
        <p:nvSpPr>
          <p:cNvPr id="23" name="Стрелка вправо 22"/>
          <p:cNvSpPr/>
          <p:nvPr/>
        </p:nvSpPr>
        <p:spPr bwMode="auto">
          <a:xfrm rot="10800000">
            <a:off x="6968995" y="4221089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4" name="Рисунок 23" descr="Picture background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064" y="5877272"/>
            <a:ext cx="1561132" cy="491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160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 bwMode="auto">
          <a:xfrm>
            <a:off x="4471299" y="78920"/>
            <a:ext cx="4531671" cy="638846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Общие рекомендации </a:t>
            </a:r>
            <a:r>
              <a:rPr lang="ru-RU" sz="1600" b="1" dirty="0">
                <a:solidFill>
                  <a:srgbClr val="002060"/>
                </a:solidFill>
              </a:rPr>
              <a:t>по размещению информации на Едином портале</a:t>
            </a:r>
            <a:endParaRPr sz="15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3577" y="1028126"/>
            <a:ext cx="2736304" cy="509319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250" b="1" dirty="0" smtClean="0">
                <a:solidFill>
                  <a:schemeClr val="lt1"/>
                </a:solidFill>
              </a:rPr>
              <a:t>     Доведение документа </a:t>
            </a:r>
            <a:r>
              <a:rPr kumimoji="1" lang="ru-RU" sz="1250" dirty="0" smtClean="0">
                <a:solidFill>
                  <a:schemeClr val="lt1"/>
                </a:solidFill>
              </a:rPr>
              <a:t>в ЛК ЭБ до его </a:t>
            </a:r>
            <a:r>
              <a:rPr kumimoji="1" lang="ru-RU" sz="1250" b="1" dirty="0" smtClean="0">
                <a:solidFill>
                  <a:schemeClr val="lt1"/>
                </a:solidFill>
              </a:rPr>
              <a:t>конечного статуса публикации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 flipH="1" flipV="1">
            <a:off x="369277" y="791308"/>
            <a:ext cx="8238333" cy="38054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60925"/>
          <a:stretch/>
        </p:blipFill>
        <p:spPr bwMode="auto">
          <a:xfrm>
            <a:off x="226818" y="129343"/>
            <a:ext cx="545009" cy="5226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771827" y="22154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4176092" y="1322559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35582" y="1038524"/>
            <a:ext cx="2796922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1200" b="1" dirty="0">
                <a:solidFill>
                  <a:srgbClr val="002060"/>
                </a:solidFill>
                <a:latin typeface="+mj-lt"/>
              </a:rPr>
              <a:t>Конечный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статус  </a:t>
            </a:r>
            <a:r>
              <a:rPr lang="ru-RU" sz="1200" dirty="0">
                <a:solidFill>
                  <a:srgbClr val="002060"/>
                </a:solidFill>
                <a:latin typeface="+mj-lt"/>
              </a:rPr>
              <a:t>документа в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ЛК  должен быть -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 «Опубликован»</a:t>
            </a:r>
          </a:p>
        </p:txBody>
      </p:sp>
      <p:pic>
        <p:nvPicPr>
          <p:cNvPr id="16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09" y="5120344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98638" y="1763076"/>
            <a:ext cx="2736305" cy="451527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250" dirty="0" smtClean="0">
                <a:solidFill>
                  <a:schemeClr val="lt1"/>
                </a:solidFill>
              </a:rPr>
              <a:t>При </a:t>
            </a:r>
            <a:r>
              <a:rPr kumimoji="1" lang="ru-RU" sz="1250" dirty="0">
                <a:solidFill>
                  <a:schemeClr val="lt1"/>
                </a:solidFill>
              </a:rPr>
              <a:t>утрате </a:t>
            </a:r>
            <a:r>
              <a:rPr kumimoji="1" lang="ru-RU" sz="1250" b="1" dirty="0">
                <a:solidFill>
                  <a:schemeClr val="lt1"/>
                </a:solidFill>
              </a:rPr>
              <a:t>актуальности </a:t>
            </a:r>
            <a:endParaRPr kumimoji="1" lang="ru-RU" sz="1250" b="1" dirty="0" smtClean="0">
              <a:solidFill>
                <a:schemeClr val="lt1"/>
              </a:solidFill>
            </a:endParaRPr>
          </a:p>
          <a:p>
            <a:pPr algn="ctr"/>
            <a:r>
              <a:rPr kumimoji="1" lang="ru-RU" sz="1250" dirty="0" smtClean="0">
                <a:solidFill>
                  <a:schemeClr val="lt1"/>
                </a:solidFill>
              </a:rPr>
              <a:t>документа</a:t>
            </a:r>
          </a:p>
          <a:p>
            <a:pPr algn="ctr"/>
            <a:endParaRPr kumimoji="1" lang="ru-RU" sz="1250" b="1" dirty="0">
              <a:solidFill>
                <a:schemeClr val="lt1"/>
              </a:solidFill>
            </a:endParaRPr>
          </a:p>
          <a:p>
            <a:pPr algn="ctr"/>
            <a:endParaRPr kumimoji="1" lang="ru-RU" sz="1250" b="1" dirty="0">
              <a:solidFill>
                <a:schemeClr val="lt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428996" y="1702532"/>
            <a:ext cx="2803508" cy="4616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Перевод неактуальной информации в архив</a:t>
            </a:r>
          </a:p>
        </p:txBody>
      </p:sp>
      <p:pic>
        <p:nvPicPr>
          <p:cNvPr id="19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10" y="1654658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Стрелка вправо 19"/>
          <p:cNvSpPr/>
          <p:nvPr/>
        </p:nvSpPr>
        <p:spPr bwMode="auto">
          <a:xfrm>
            <a:off x="4149484" y="1872019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6842" y="2369816"/>
            <a:ext cx="2736304" cy="369331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250" b="1" dirty="0" smtClean="0">
                <a:solidFill>
                  <a:schemeClr val="lt1"/>
                </a:solidFill>
              </a:rPr>
              <a:t>При </a:t>
            </a:r>
            <a:r>
              <a:rPr kumimoji="1" lang="ru-RU" sz="1250" b="1" dirty="0">
                <a:solidFill>
                  <a:schemeClr val="lt1"/>
                </a:solidFill>
              </a:rPr>
              <a:t>внесении изменений </a:t>
            </a:r>
            <a:r>
              <a:rPr kumimoji="1" lang="ru-RU" sz="1250" dirty="0">
                <a:solidFill>
                  <a:schemeClr val="lt1"/>
                </a:solidFill>
              </a:rPr>
              <a:t>в документ</a:t>
            </a:r>
          </a:p>
          <a:p>
            <a:endParaRPr kumimoji="1" lang="ru-RU" sz="1250" b="1" dirty="0">
              <a:solidFill>
                <a:schemeClr val="lt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451094" y="2373115"/>
            <a:ext cx="2773255" cy="523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Публикация документа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 в его полной редакции</a:t>
            </a:r>
          </a:p>
          <a:p>
            <a:pPr>
              <a:buFont typeface="Wingdings" panose="05000000000000000000" pitchFamily="2" charset="2"/>
              <a:buNone/>
            </a:pPr>
            <a:endParaRPr lang="ru-RU" sz="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23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141" y="2369816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451273" y="3175907"/>
            <a:ext cx="2772895" cy="523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АКТУАЛИЗИРОВАТЬ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 раздел  </a:t>
            </a: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Новости на постоянной основе</a:t>
            </a:r>
          </a:p>
          <a:p>
            <a:pPr>
              <a:buFont typeface="Wingdings" panose="05000000000000000000" pitchFamily="2" charset="2"/>
              <a:buNone/>
            </a:pPr>
            <a:endParaRPr lang="ru-RU" sz="400" b="1" dirty="0" smtClean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07052" y="2887039"/>
            <a:ext cx="2746094" cy="608066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250" b="1" dirty="0" smtClean="0">
                <a:solidFill>
                  <a:schemeClr val="lt1"/>
                </a:solidFill>
              </a:rPr>
              <a:t>п</a:t>
            </a:r>
            <a:r>
              <a:rPr kumimoji="1" lang="ru-RU" sz="1250" b="1" dirty="0">
                <a:solidFill>
                  <a:schemeClr val="lt1"/>
                </a:solidFill>
              </a:rPr>
              <a:t>. 12.1. </a:t>
            </a:r>
            <a:r>
              <a:rPr kumimoji="1" lang="ru-RU" sz="1250" b="1" dirty="0" smtClean="0">
                <a:solidFill>
                  <a:schemeClr val="lt1"/>
                </a:solidFill>
              </a:rPr>
              <a:t> Информация </a:t>
            </a:r>
            <a:r>
              <a:rPr kumimoji="1" lang="ru-RU" sz="1250" b="1" dirty="0">
                <a:solidFill>
                  <a:schemeClr val="lt1"/>
                </a:solidFill>
              </a:rPr>
              <a:t>о текущих событиях </a:t>
            </a:r>
            <a:r>
              <a:rPr kumimoji="1" lang="ru-RU" sz="1250" dirty="0">
                <a:solidFill>
                  <a:schemeClr val="lt1"/>
                </a:solidFill>
              </a:rPr>
              <a:t>в сфере управления государственными </a:t>
            </a:r>
            <a:r>
              <a:rPr kumimoji="1" lang="ru-RU" sz="1250" dirty="0" smtClean="0">
                <a:solidFill>
                  <a:schemeClr val="lt1"/>
                </a:solidFill>
              </a:rPr>
              <a:t>финансами</a:t>
            </a:r>
            <a:endParaRPr kumimoji="1" lang="ru-RU" sz="1250" dirty="0">
              <a:solidFill>
                <a:schemeClr val="lt1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 bwMode="auto">
          <a:xfrm>
            <a:off x="4135679" y="2437661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 bwMode="auto">
          <a:xfrm>
            <a:off x="4149483" y="3175907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8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504" y="3089186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8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27" y="870202"/>
            <a:ext cx="1444549" cy="39915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Скругленный прямоугольник 29"/>
          <p:cNvSpPr/>
          <p:nvPr/>
        </p:nvSpPr>
        <p:spPr bwMode="auto">
          <a:xfrm>
            <a:off x="5108182" y="4855534"/>
            <a:ext cx="3734304" cy="720080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300" b="1" dirty="0">
                <a:solidFill>
                  <a:schemeClr val="lt1"/>
                </a:solidFill>
              </a:rPr>
              <a:t>усилить контроль за </a:t>
            </a:r>
            <a:r>
              <a:rPr kumimoji="1" lang="ru-RU" sz="1300" b="1">
                <a:solidFill>
                  <a:schemeClr val="lt1"/>
                </a:solidFill>
              </a:rPr>
              <a:t>своевременностью </a:t>
            </a:r>
            <a:r>
              <a:rPr kumimoji="1" lang="ru-RU" sz="1300" smtClean="0">
                <a:solidFill>
                  <a:schemeClr val="lt1"/>
                </a:solidFill>
              </a:rPr>
              <a:t>публикации</a:t>
            </a:r>
            <a:r>
              <a:rPr kumimoji="1" lang="ru-RU" sz="1300" b="1" smtClean="0">
                <a:solidFill>
                  <a:schemeClr val="lt1"/>
                </a:solidFill>
              </a:rPr>
              <a:t> </a:t>
            </a:r>
            <a:r>
              <a:rPr kumimoji="1" lang="ru-RU" sz="1300" dirty="0">
                <a:solidFill>
                  <a:schemeClr val="lt1"/>
                </a:solidFill>
              </a:rPr>
              <a:t>сведений на Едином портале</a:t>
            </a:r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5139993" y="5724706"/>
            <a:ext cx="3720098" cy="660375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300" b="1" dirty="0">
                <a:solidFill>
                  <a:schemeClr val="lt1"/>
                </a:solidFill>
              </a:rPr>
              <a:t>проанализировать информацию, </a:t>
            </a:r>
            <a:r>
              <a:rPr kumimoji="1" lang="ru-RU" sz="1300" dirty="0">
                <a:solidFill>
                  <a:schemeClr val="lt1"/>
                </a:solidFill>
              </a:rPr>
              <a:t>опубликованную на Едином портале, </a:t>
            </a:r>
            <a:r>
              <a:rPr kumimoji="1" lang="ru-RU" sz="1300" b="1" dirty="0">
                <a:solidFill>
                  <a:schemeClr val="lt1"/>
                </a:solidFill>
              </a:rPr>
              <a:t>на предмет её актуальности</a:t>
            </a:r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968917" y="4983978"/>
            <a:ext cx="3456199" cy="1370375"/>
          </a:xfrm>
          <a:prstGeom prst="round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300" b="1" dirty="0">
                <a:solidFill>
                  <a:schemeClr val="lt1"/>
                </a:solidFill>
              </a:rPr>
              <a:t>проанализировать полученную информацию </a:t>
            </a:r>
            <a:r>
              <a:rPr kumimoji="1" lang="ru-RU" sz="1300" dirty="0">
                <a:solidFill>
                  <a:schemeClr val="lt1"/>
                </a:solidFill>
              </a:rPr>
              <a:t>(Мониторинговый отчет на 01.04.2026)  </a:t>
            </a:r>
            <a:r>
              <a:rPr kumimoji="1" lang="ru-RU" sz="1300" b="1" dirty="0">
                <a:solidFill>
                  <a:schemeClr val="lt1"/>
                </a:solidFill>
              </a:rPr>
              <a:t>на предмет </a:t>
            </a:r>
            <a:r>
              <a:rPr kumimoji="1" lang="ru-RU" sz="1300" b="1" dirty="0" smtClean="0">
                <a:solidFill>
                  <a:schemeClr val="lt1"/>
                </a:solidFill>
              </a:rPr>
              <a:t>полноты, актуальности и </a:t>
            </a:r>
            <a:r>
              <a:rPr kumimoji="1" lang="ru-RU" sz="1300" b="1" dirty="0">
                <a:solidFill>
                  <a:schemeClr val="lt1"/>
                </a:solidFill>
              </a:rPr>
              <a:t>своевременности </a:t>
            </a:r>
            <a:r>
              <a:rPr kumimoji="1" lang="ru-RU" sz="1300" dirty="0">
                <a:solidFill>
                  <a:schemeClr val="lt1"/>
                </a:solidFill>
              </a:rPr>
              <a:t>размещения информации (</a:t>
            </a:r>
            <a:r>
              <a:rPr kumimoji="1" lang="ru-RU" sz="1100" dirty="0">
                <a:solidFill>
                  <a:schemeClr val="lt1"/>
                </a:solidFill>
              </a:rPr>
              <a:t>при необходимости завести обращение в  СТП </a:t>
            </a:r>
            <a:r>
              <a:rPr kumimoji="1" lang="ru-RU" sz="1100" dirty="0" smtClean="0">
                <a:solidFill>
                  <a:schemeClr val="lt1"/>
                </a:solidFill>
              </a:rPr>
              <a:t>ЕПБС / ЭБ)</a:t>
            </a:r>
            <a:endParaRPr kumimoji="1" lang="ru-RU" sz="1100" dirty="0">
              <a:solidFill>
                <a:schemeClr val="lt1"/>
              </a:solidFill>
            </a:endParaRPr>
          </a:p>
        </p:txBody>
      </p:sp>
      <p:pic>
        <p:nvPicPr>
          <p:cNvPr id="33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57" y="5826230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55" y="5120344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" name="Прямая соединительная линия 34"/>
          <p:cNvCxnSpPr/>
          <p:nvPr/>
        </p:nvCxnSpPr>
        <p:spPr bwMode="auto">
          <a:xfrm flipH="1">
            <a:off x="816842" y="4718357"/>
            <a:ext cx="3901115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 bwMode="auto">
          <a:xfrm flipH="1">
            <a:off x="5269703" y="4725144"/>
            <a:ext cx="3411261" cy="44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32746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Прямая соединительная линия 45"/>
          <p:cNvCxnSpPr/>
          <p:nvPr/>
        </p:nvCxnSpPr>
        <p:spPr bwMode="auto">
          <a:xfrm>
            <a:off x="5017892" y="1292422"/>
            <a:ext cx="0" cy="3189235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 bwMode="auto">
          <a:xfrm flipH="1">
            <a:off x="5405491" y="1583663"/>
            <a:ext cx="3202119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 bwMode="auto">
          <a:xfrm flipH="1">
            <a:off x="5361973" y="2294085"/>
            <a:ext cx="3245637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 bwMode="auto">
          <a:xfrm flipH="1">
            <a:off x="5371721" y="3014011"/>
            <a:ext cx="3235889" cy="0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821960" y="3645024"/>
            <a:ext cx="2746094" cy="1008112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7653" tIns="28826" rIns="57653" bIns="28826"/>
          <a:lstStyle/>
          <a:p>
            <a:pPr algn="ctr"/>
            <a:r>
              <a:rPr kumimoji="1" lang="ru-RU" sz="1250" b="1" dirty="0" smtClean="0">
                <a:solidFill>
                  <a:schemeClr val="lt1"/>
                </a:solidFill>
              </a:rPr>
              <a:t>Корректное заполнение полей документов, обращать внимание </a:t>
            </a:r>
            <a:r>
              <a:rPr kumimoji="1" lang="ru-RU" sz="1250" dirty="0" smtClean="0">
                <a:solidFill>
                  <a:schemeClr val="lt1"/>
                </a:solidFill>
              </a:rPr>
              <a:t>на наименование показателя, периоды, единицы измерения, ссылки и др.</a:t>
            </a:r>
            <a:endParaRPr kumimoji="1" lang="ru-RU" sz="1250" dirty="0">
              <a:solidFill>
                <a:schemeClr val="lt1"/>
              </a:solidFill>
            </a:endParaRPr>
          </a:p>
        </p:txBody>
      </p:sp>
      <p:sp>
        <p:nvSpPr>
          <p:cNvPr id="37" name="Стрелка вправо 36"/>
          <p:cNvSpPr/>
          <p:nvPr/>
        </p:nvSpPr>
        <p:spPr bwMode="auto">
          <a:xfrm>
            <a:off x="4167954" y="4032260"/>
            <a:ext cx="514323" cy="233639"/>
          </a:xfrm>
          <a:prstGeom prst="rightArrow">
            <a:avLst/>
          </a:prstGeom>
          <a:solidFill>
            <a:srgbClr val="7CAFDE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2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427214" y="4032260"/>
            <a:ext cx="2772309" cy="5232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ru-RU" sz="1200" b="1" dirty="0" smtClean="0">
                <a:solidFill>
                  <a:srgbClr val="002060"/>
                </a:solidFill>
                <a:latin typeface="+mj-lt"/>
              </a:rPr>
              <a:t>Руководствоваться Методическими рекомендациями </a:t>
            </a:r>
            <a:r>
              <a:rPr lang="ru-RU" sz="1200" dirty="0" smtClean="0">
                <a:solidFill>
                  <a:srgbClr val="002060"/>
                </a:solidFill>
                <a:latin typeface="+mj-lt"/>
              </a:rPr>
              <a:t>Минфина России </a:t>
            </a:r>
          </a:p>
          <a:p>
            <a:pPr>
              <a:buFont typeface="Wingdings" panose="05000000000000000000" pitchFamily="2" charset="2"/>
              <a:buNone/>
            </a:pPr>
            <a:endParaRPr lang="ru-RU" sz="400" b="1" dirty="0" smtClean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39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909" y="3920416"/>
            <a:ext cx="283035" cy="45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 bwMode="auto">
          <a:xfrm flipH="1">
            <a:off x="5405491" y="3810140"/>
            <a:ext cx="3208293" cy="24036"/>
          </a:xfrm>
          <a:prstGeom prst="line">
            <a:avLst/>
          </a:prstGeom>
          <a:ln w="158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991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 txBox="1">
            <a:spLocks/>
          </p:cNvSpPr>
          <p:nvPr/>
        </p:nvSpPr>
        <p:spPr bwMode="auto">
          <a:xfrm>
            <a:off x="6732239" y="239184"/>
            <a:ext cx="2213323" cy="347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+mn-lt"/>
              </a:rPr>
              <a:t>Полезная </a:t>
            </a:r>
            <a:r>
              <a:rPr lang="ru-RU" altLang="ru-RU" sz="1600" b="1" dirty="0" smtClean="0">
                <a:solidFill>
                  <a:srgbClr val="002060"/>
                </a:solidFill>
                <a:latin typeface="+mn-lt"/>
              </a:rPr>
              <a:t>информация</a:t>
            </a:r>
            <a:endParaRPr lang="ru-RU" altLang="ru-RU" sz="1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171" name="Номер слайда 14"/>
          <p:cNvSpPr txBox="1">
            <a:spLocks/>
          </p:cNvSpPr>
          <p:nvPr/>
        </p:nvSpPr>
        <p:spPr bwMode="auto">
          <a:xfrm>
            <a:off x="8507414" y="6358467"/>
            <a:ext cx="636587" cy="49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fld id="{925023BC-C6A0-4FAB-AC1F-39B7345A985E}" type="slidenum">
              <a:rPr lang="ru-RU" altLang="ru-RU" sz="1400" b="1">
                <a:solidFill>
                  <a:schemeClr val="bg1"/>
                </a:solidFill>
                <a:latin typeface="Open Sans Condensed" pitchFamily="34" charset="0"/>
              </a:rPr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 b="1" dirty="0">
              <a:solidFill>
                <a:schemeClr val="bg1"/>
              </a:solidFill>
              <a:latin typeface="Open Sans Condense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6818" y="1412776"/>
            <a:ext cx="8718744" cy="365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r="60925"/>
          <a:stretch/>
        </p:blipFill>
        <p:spPr bwMode="auto">
          <a:xfrm>
            <a:off x="226818" y="129343"/>
            <a:ext cx="545009" cy="5226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771827" y="22154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 dirty="0">
              <a:solidFill>
                <a:srgbClr val="11437F"/>
              </a:solidFill>
              <a:latin typeface="Century Gothic"/>
            </a:endParaRPr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625" y="643808"/>
            <a:ext cx="1444549" cy="399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226818" y="1268760"/>
            <a:ext cx="8883650" cy="4608512"/>
          </a:xfrm>
          <a:prstGeom prst="rect">
            <a:avLst/>
          </a:prstGeom>
          <a:noFill/>
          <a:ln>
            <a:noFill/>
          </a:ln>
          <a:effectLst>
            <a:outerShdw sx="999" sy="999" algn="ctr" rotWithShape="0">
              <a:srgbClr val="D0CEC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8285" tIns="29142" rIns="58285" bIns="29142" anchor="ctr"/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1. Руководство пользователя по формированию информации по Приказу № 243н: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100" dirty="0">
                <a:solidFill>
                  <a:srgbClr val="FFFF00"/>
                </a:solidFill>
                <a:latin typeface="Open Sans Condensed Light" pitchFamily="34" charset="0"/>
                <a:hlinkClick r:id="rId4"/>
              </a:rPr>
              <a:t>https://roskazna.gov.ru/</a:t>
            </a:r>
            <a:r>
              <a:rPr lang="ru-RU" altLang="ru-RU" sz="1100" dirty="0">
                <a:solidFill>
                  <a:srgbClr val="FFFF00"/>
                </a:solidFill>
                <a:latin typeface="Open Sans Condensed Light" pitchFamily="34" charset="0"/>
                <a:hlinkClick r:id="rId4"/>
              </a:rPr>
              <a:t>Клиентам ФК/Электронный бюджет/Единый портал бюджетной системы РФ</a:t>
            </a:r>
            <a:r>
              <a:rPr lang="ru-RU" altLang="ru-RU" sz="1100" dirty="0">
                <a:solidFill>
                  <a:srgbClr val="FFFF00"/>
                </a:solidFill>
                <a:latin typeface="Open Sans Condensed Light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45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2. Методические рекомендации по порядку публикации информации на едином портале, в том числе ТФФ и форматы, размещенные на официальном сайте Министерства финансов Российской Федерации: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100" dirty="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https://minfin. gov.ru/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Информационные системы/Государственная интегрированная информационная система управления общественными финансами «Электронный бюджет»/ Единый портал бюджетной системы Российской Федерации </a:t>
            </a:r>
            <a:endParaRPr lang="ru-RU" altLang="ru-RU" sz="1100" dirty="0">
              <a:solidFill>
                <a:srgbClr val="2E2E2E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ts val="45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3. </a:t>
            </a:r>
            <a:r>
              <a:rPr lang="ru-RU" altLang="ru-RU" sz="1100" dirty="0">
                <a:latin typeface="Open Sans Condensed Light" pitchFamily="34" charset="0"/>
              </a:rPr>
              <a:t>Подключение к системе</a:t>
            </a:r>
            <a:endParaRPr lang="ru-RU" altLang="ru-RU" sz="1100" dirty="0">
              <a:solidFill>
                <a:srgbClr val="FFFF00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ts val="450"/>
              </a:spcBef>
              <a:buFont typeface="Arial" charset="0"/>
              <a:buNone/>
            </a:pPr>
            <a:r>
              <a:rPr lang="en-US" altLang="ru-RU" sz="1100" dirty="0">
                <a:solidFill>
                  <a:srgbClr val="FFFF00"/>
                </a:solidFill>
                <a:latin typeface="Open Sans Condensed Light" pitchFamily="34" charset="0"/>
                <a:hlinkClick r:id="rId4"/>
              </a:rPr>
              <a:t>https://roskazna.gov.ru/</a:t>
            </a:r>
            <a:r>
              <a:rPr lang="ru-RU" altLang="ru-RU" sz="1100" dirty="0">
                <a:solidFill>
                  <a:srgbClr val="FFFF00"/>
                </a:solidFill>
                <a:latin typeface="Open Sans Condensed Light" pitchFamily="34" charset="0"/>
                <a:hlinkClick r:id="rId4"/>
              </a:rPr>
              <a:t>Клиентам ФК/Электронный бюджет/Подключение к системе</a:t>
            </a:r>
          </a:p>
          <a:p>
            <a:pPr>
              <a:lnSpc>
                <a:spcPct val="100000"/>
              </a:lnSpc>
              <a:spcBef>
                <a:spcPts val="450"/>
              </a:spcBef>
              <a:buFont typeface="Arial" charset="0"/>
              <a:buNone/>
            </a:pPr>
            <a:r>
              <a:rPr lang="en-US" altLang="ru-RU" sz="1100" dirty="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https://minfin. gov.ru/</a:t>
            </a:r>
            <a:r>
              <a:rPr lang="ru-RU" altLang="ru-RU" sz="110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Информационные </a:t>
            </a:r>
            <a:r>
              <a:rPr lang="ru-RU" altLang="ru-RU" sz="1100" smtClean="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системы/Государственная 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  <a:hlinkClick r:id="rId5"/>
              </a:rPr>
              <a:t>интегрированная информационная система управления общественными финансами «Электронный бюджет»</a:t>
            </a:r>
            <a:r>
              <a:rPr lang="ru-RU" altLang="ru-RU" sz="1100" dirty="0">
                <a:solidFill>
                  <a:srgbClr val="FFFF00"/>
                </a:solidFill>
                <a:latin typeface="Open Sans Condensed Light" pitchFamily="34" charset="0"/>
                <a:hlinkClick r:id="rId4"/>
              </a:rPr>
              <a:t>/Подключение к системе </a:t>
            </a:r>
            <a:endParaRPr lang="ru-RU" altLang="ru-RU" sz="1100" dirty="0">
              <a:solidFill>
                <a:srgbClr val="FFFF00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ts val="45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4</a:t>
            </a:r>
            <a:r>
              <a:rPr lang="en-US" altLang="ru-RU" sz="1100" dirty="0">
                <a:solidFill>
                  <a:srgbClr val="2E2E2E"/>
                </a:solidFill>
                <a:latin typeface="Open Sans Condensed Light" pitchFamily="34" charset="0"/>
              </a:rPr>
              <a:t>. 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Адрес электронной почты службы поддержки</a:t>
            </a:r>
            <a:r>
              <a:rPr lang="en-US" altLang="ru-RU" sz="1100" dirty="0">
                <a:solidFill>
                  <a:srgbClr val="2E2E2E"/>
                </a:solidFill>
                <a:latin typeface="Open Sans Condensed Light" pitchFamily="34" charset="0"/>
              </a:rPr>
              <a:t> 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ГИИС ЭБ: </a:t>
            </a:r>
            <a:r>
              <a:rPr lang="en-US" altLang="ru-RU" sz="1100" dirty="0">
                <a:solidFill>
                  <a:srgbClr val="2E2E2E"/>
                </a:solidFill>
                <a:latin typeface="Open Sans Condensed Light" pitchFamily="34" charset="0"/>
                <a:hlinkClick r:id="rId6"/>
              </a:rPr>
              <a:t>support_eb@roskazna.ru</a:t>
            </a:r>
            <a:endParaRPr lang="ru-RU" altLang="ru-RU" sz="1100" dirty="0">
              <a:solidFill>
                <a:srgbClr val="2E2E2E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ts val="45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5. «Горячая линия» для обращения пользователей по вопросам технического характера при размещении информации с </a:t>
            </a:r>
            <a:r>
              <a:rPr lang="ru-RU" altLang="ru-RU" sz="1100" b="1" dirty="0">
                <a:solidFill>
                  <a:srgbClr val="2E2E2E"/>
                </a:solidFill>
                <a:latin typeface="Open Sans Condensed Light" pitchFamily="34" charset="0"/>
              </a:rPr>
              <a:t>использованием единого портала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2E2E2E"/>
                </a:solidFill>
                <a:latin typeface="Open Sans Condensed Light" pitchFamily="34" charset="0"/>
              </a:rPr>
              <a:t>8 (800) 3010-777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100" dirty="0">
              <a:solidFill>
                <a:srgbClr val="2E2E2E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6. «Горячая линия» для обращения пользователей при размещении информации </a:t>
            </a:r>
            <a:r>
              <a:rPr lang="ru-RU" altLang="ru-RU" sz="1100" b="1" dirty="0">
                <a:solidFill>
                  <a:srgbClr val="2E2E2E"/>
                </a:solidFill>
                <a:latin typeface="Open Sans Condensed Light" pitchFamily="34" charset="0"/>
              </a:rPr>
              <a:t>в структурированном виде с использованием системы «Электронный бюджет»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2E2E2E"/>
                </a:solidFill>
                <a:latin typeface="Open Sans Condensed Light" pitchFamily="34" charset="0"/>
              </a:rPr>
              <a:t>8 (800) 350 – 0218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100" b="1" dirty="0">
              <a:solidFill>
                <a:srgbClr val="2E2E2E"/>
              </a:solidFill>
              <a:latin typeface="Open Sans Condensed Light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Контактные данные сотрудников Управления по вопросам формирования сведений с использованием личного кабинета  ЕПБС: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Кудымова Татьяна Григорьевна </a:t>
            </a:r>
            <a:r>
              <a:rPr lang="ru-RU" altLang="ru-RU" sz="1100" b="1" dirty="0">
                <a:solidFill>
                  <a:srgbClr val="2E2E2E"/>
                </a:solidFill>
                <a:latin typeface="Open Sans Condensed Light" pitchFamily="34" charset="0"/>
              </a:rPr>
              <a:t>(342) 239-97-51</a:t>
            </a:r>
            <a:r>
              <a:rPr lang="ru-RU" altLang="ru-RU" sz="1100" dirty="0">
                <a:solidFill>
                  <a:srgbClr val="2E2E2E"/>
                </a:solidFill>
                <a:latin typeface="Open Sans Condensed Light" pitchFamily="34" charset="0"/>
              </a:rPr>
              <a:t>,  Третьякова Наталья Фауарисовна (342) 239-95-49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000" dirty="0">
              <a:solidFill>
                <a:srgbClr val="2E2E2E"/>
              </a:solidFill>
              <a:latin typeface="Open Sans Condens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14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1551" y="91555"/>
            <a:ext cx="1458106" cy="76066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 bwMode="auto">
          <a:xfrm>
            <a:off x="762000" y="58454"/>
            <a:ext cx="993294" cy="760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987" tIns="72494" rIns="144987" bIns="72494"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689250" y="211691"/>
            <a:ext cx="3928073" cy="392625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>
              <a:defRPr/>
            </a:pP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УПРАВЛЕНИЕ ФЕДЕРАЛЬНОГО КАЗНАЧЕЙСТВА</a:t>
            </a:r>
            <a:br>
              <a:rPr lang="ru-RU" sz="800" b="1" dirty="0">
                <a:solidFill>
                  <a:srgbClr val="11437F"/>
                </a:solidFill>
                <a:latin typeface="Century Gothic"/>
              </a:rPr>
            </a:br>
            <a:r>
              <a:rPr lang="ru-RU" sz="800" b="1" dirty="0">
                <a:solidFill>
                  <a:srgbClr val="11437F"/>
                </a:solidFill>
                <a:latin typeface="Century Gothic"/>
              </a:rPr>
              <a:t>ПО ПЕРМСКОМУ КРАЮ</a:t>
            </a:r>
            <a:endParaRPr lang="id-ID" sz="800" b="1">
              <a:solidFill>
                <a:srgbClr val="11437F"/>
              </a:solidFill>
              <a:latin typeface="Century Gothic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 dirty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1907704" y="2780928"/>
            <a:ext cx="483822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600" b="1" i="1" dirty="0" smtClean="0">
                <a:solidFill>
                  <a:schemeClr val="tx2"/>
                </a:solidFill>
                <a:latin typeface="Times New Roman"/>
                <a:cs typeface="Times New Roman"/>
              </a:rPr>
              <a:t>Спасибо за внимание!</a:t>
            </a:r>
            <a:endParaRPr lang="ru-RU" sz="2600" b="1" i="1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78"/>
          <a:stretch/>
        </p:blipFill>
        <p:spPr bwMode="auto">
          <a:xfrm>
            <a:off x="3491880" y="3501008"/>
            <a:ext cx="1865364" cy="103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54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1235</Words>
  <Application>Microsoft Office PowerPoint</Application>
  <PresentationFormat>Экран (4:3)</PresentationFormat>
  <Paragraphs>189</Paragraphs>
  <Slides>9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Третьякова Наталья Фауарисовна</dc:creator>
  <cp:lastModifiedBy>Кудымова Татьяна Григорьевна</cp:lastModifiedBy>
  <cp:revision>168</cp:revision>
  <cp:lastPrinted>2026-03-26T06:48:18Z</cp:lastPrinted>
  <dcterms:created xsi:type="dcterms:W3CDTF">2026-02-12T03:10:11Z</dcterms:created>
  <dcterms:modified xsi:type="dcterms:W3CDTF">2026-03-30T11:49:12Z</dcterms:modified>
</cp:coreProperties>
</file>